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0" r:id="rId2"/>
    <p:sldId id="380" r:id="rId3"/>
    <p:sldId id="379" r:id="rId4"/>
    <p:sldId id="285" r:id="rId5"/>
    <p:sldId id="383" r:id="rId6"/>
    <p:sldId id="388" r:id="rId7"/>
    <p:sldId id="381" r:id="rId8"/>
    <p:sldId id="389" r:id="rId9"/>
    <p:sldId id="390" r:id="rId10"/>
    <p:sldId id="391" r:id="rId11"/>
    <p:sldId id="392" r:id="rId12"/>
    <p:sldId id="400" r:id="rId13"/>
    <p:sldId id="356" r:id="rId14"/>
    <p:sldId id="393" r:id="rId15"/>
    <p:sldId id="378" r:id="rId16"/>
    <p:sldId id="394" r:id="rId17"/>
    <p:sldId id="401" r:id="rId18"/>
    <p:sldId id="396" r:id="rId19"/>
    <p:sldId id="397" r:id="rId20"/>
    <p:sldId id="395" r:id="rId21"/>
    <p:sldId id="369" r:id="rId22"/>
    <p:sldId id="399" r:id="rId23"/>
  </p:sldIdLst>
  <p:sldSz cx="12192000" cy="6858000"/>
  <p:notesSz cx="7315200" cy="9601200"/>
  <p:defaultTex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initials="" lastIdx="0" clrIdx="0"/>
  <p:cmAuthor id="1" name="Wendy Moffett" initials="" lastIdx="1" clrIdx="1"/>
  <p:cmAuthor id="2" name="Christine Denni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4694"/>
  </p:normalViewPr>
  <p:slideViewPr>
    <p:cSldViewPr snapToGrid="0">
      <p:cViewPr varScale="1">
        <p:scale>
          <a:sx n="121" d="100"/>
          <a:sy n="121" d="100"/>
        </p:scale>
        <p:origin x="888" y="176"/>
      </p:cViewPr>
      <p:guideLst>
        <p:guide orient="horz" pos="2160"/>
        <p:guide pos="3840"/>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2600"/>
          </a:xfrm>
          <a:prstGeom prst="rect">
            <a:avLst/>
          </a:prstGeom>
        </p:spPr>
        <p:txBody>
          <a:bodyPr vert="horz" lIns="96606" tIns="48303" rIns="96606" bIns="48303" rtlCol="0"/>
          <a:lstStyle>
            <a:lvl1pPr algn="l" fontAlgn="auto">
              <a:spcBef>
                <a:spcPts val="0"/>
              </a:spcBef>
              <a:spcAft>
                <a:spcPts val="0"/>
              </a:spcAft>
              <a:defRPr sz="1300">
                <a:latin typeface="+mn-lt"/>
                <a:cs typeface="+mn-cs"/>
              </a:defRPr>
            </a:lvl1pPr>
          </a:lstStyle>
          <a:p>
            <a:pPr>
              <a:defRPr/>
            </a:pPr>
            <a:endParaRPr lang="en-NZ"/>
          </a:p>
        </p:txBody>
      </p:sp>
      <p:sp>
        <p:nvSpPr>
          <p:cNvPr id="3" name="Date Placeholder 2"/>
          <p:cNvSpPr>
            <a:spLocks noGrp="1"/>
          </p:cNvSpPr>
          <p:nvPr>
            <p:ph type="dt" sz="quarter" idx="1"/>
          </p:nvPr>
        </p:nvSpPr>
        <p:spPr>
          <a:xfrm>
            <a:off x="4143375" y="0"/>
            <a:ext cx="3170238" cy="482600"/>
          </a:xfrm>
          <a:prstGeom prst="rect">
            <a:avLst/>
          </a:prstGeom>
        </p:spPr>
        <p:txBody>
          <a:bodyPr vert="horz" lIns="96606" tIns="48303" rIns="96606" bIns="48303" rtlCol="0"/>
          <a:lstStyle>
            <a:lvl1pPr algn="r" fontAlgn="auto">
              <a:spcBef>
                <a:spcPts val="0"/>
              </a:spcBef>
              <a:spcAft>
                <a:spcPts val="0"/>
              </a:spcAft>
              <a:defRPr sz="1300">
                <a:latin typeface="+mn-lt"/>
                <a:cs typeface="+mn-cs"/>
              </a:defRPr>
            </a:lvl1pPr>
          </a:lstStyle>
          <a:p>
            <a:pPr>
              <a:defRPr/>
            </a:pPr>
            <a:fld id="{EE02EF39-584E-4870-B3EC-921E2D28EFF7}" type="datetimeFigureOut">
              <a:rPr lang="en-NZ"/>
              <a:pPr>
                <a:defRPr/>
              </a:pPr>
              <a:t>11/03/20</a:t>
            </a:fld>
            <a:endParaRPr lang="en-NZ" dirty="0"/>
          </a:p>
        </p:txBody>
      </p:sp>
      <p:sp>
        <p:nvSpPr>
          <p:cNvPr id="4" name="Footer Placeholder 3"/>
          <p:cNvSpPr>
            <a:spLocks noGrp="1"/>
          </p:cNvSpPr>
          <p:nvPr>
            <p:ph type="ftr" sz="quarter" idx="2"/>
          </p:nvPr>
        </p:nvSpPr>
        <p:spPr>
          <a:xfrm>
            <a:off x="0" y="9118600"/>
            <a:ext cx="3170238" cy="482600"/>
          </a:xfrm>
          <a:prstGeom prst="rect">
            <a:avLst/>
          </a:prstGeom>
        </p:spPr>
        <p:txBody>
          <a:bodyPr vert="horz" lIns="96606" tIns="48303" rIns="96606" bIns="48303" rtlCol="0" anchor="b"/>
          <a:lstStyle>
            <a:lvl1pPr algn="l" fontAlgn="auto">
              <a:spcBef>
                <a:spcPts val="0"/>
              </a:spcBef>
              <a:spcAft>
                <a:spcPts val="0"/>
              </a:spcAft>
              <a:defRPr sz="1300">
                <a:latin typeface="+mn-lt"/>
                <a:cs typeface="+mn-cs"/>
              </a:defRPr>
            </a:lvl1pPr>
          </a:lstStyle>
          <a:p>
            <a:pPr>
              <a:defRPr/>
            </a:pPr>
            <a:endParaRPr lang="en-NZ"/>
          </a:p>
        </p:txBody>
      </p:sp>
      <p:sp>
        <p:nvSpPr>
          <p:cNvPr id="5" name="Slide Number Placeholder 4"/>
          <p:cNvSpPr>
            <a:spLocks noGrp="1"/>
          </p:cNvSpPr>
          <p:nvPr>
            <p:ph type="sldNum" sz="quarter" idx="3"/>
          </p:nvPr>
        </p:nvSpPr>
        <p:spPr>
          <a:xfrm>
            <a:off x="4143375" y="9118600"/>
            <a:ext cx="3170238" cy="482600"/>
          </a:xfrm>
          <a:prstGeom prst="rect">
            <a:avLst/>
          </a:prstGeom>
        </p:spPr>
        <p:txBody>
          <a:bodyPr vert="horz" lIns="96606" tIns="48303" rIns="96606" bIns="48303" rtlCol="0" anchor="b"/>
          <a:lstStyle>
            <a:lvl1pPr algn="r" fontAlgn="auto">
              <a:spcBef>
                <a:spcPts val="0"/>
              </a:spcBef>
              <a:spcAft>
                <a:spcPts val="0"/>
              </a:spcAft>
              <a:defRPr sz="1300">
                <a:latin typeface="+mn-lt"/>
                <a:cs typeface="+mn-cs"/>
              </a:defRPr>
            </a:lvl1pPr>
          </a:lstStyle>
          <a:p>
            <a:pPr>
              <a:defRPr/>
            </a:pPr>
            <a:fld id="{B043BA89-DD74-4B6A-985F-0F7A90C52C52}" type="slidenum">
              <a:rPr lang="en-NZ"/>
              <a:pPr>
                <a:defRPr/>
              </a:pPr>
              <a:t>‹#›</a:t>
            </a:fld>
            <a:endParaRPr lang="en-NZ" dirty="0"/>
          </a:p>
        </p:txBody>
      </p:sp>
    </p:spTree>
    <p:extLst>
      <p:ext uri="{BB962C8B-B14F-4D97-AF65-F5344CB8AC3E}">
        <p14:creationId xmlns:p14="http://schemas.microsoft.com/office/powerpoint/2010/main" val="392476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2600"/>
          </a:xfrm>
          <a:prstGeom prst="rect">
            <a:avLst/>
          </a:prstGeom>
        </p:spPr>
        <p:txBody>
          <a:bodyPr vert="horz" lIns="96606" tIns="48303" rIns="96606" bIns="48303" rtlCol="0"/>
          <a:lstStyle>
            <a:lvl1pPr algn="l" fontAlgn="auto">
              <a:spcBef>
                <a:spcPts val="0"/>
              </a:spcBef>
              <a:spcAft>
                <a:spcPts val="0"/>
              </a:spcAft>
              <a:defRPr sz="1300">
                <a:latin typeface="+mn-lt"/>
                <a:cs typeface="+mn-cs"/>
              </a:defRPr>
            </a:lvl1pPr>
          </a:lstStyle>
          <a:p>
            <a:pPr>
              <a:defRPr/>
            </a:pPr>
            <a:endParaRPr lang="en-NZ"/>
          </a:p>
        </p:txBody>
      </p:sp>
      <p:sp>
        <p:nvSpPr>
          <p:cNvPr id="3" name="Date Placeholder 2"/>
          <p:cNvSpPr>
            <a:spLocks noGrp="1"/>
          </p:cNvSpPr>
          <p:nvPr>
            <p:ph type="dt" idx="1"/>
          </p:nvPr>
        </p:nvSpPr>
        <p:spPr>
          <a:xfrm>
            <a:off x="4143375" y="0"/>
            <a:ext cx="3170238" cy="482600"/>
          </a:xfrm>
          <a:prstGeom prst="rect">
            <a:avLst/>
          </a:prstGeom>
        </p:spPr>
        <p:txBody>
          <a:bodyPr vert="horz" lIns="96606" tIns="48303" rIns="96606" bIns="48303" rtlCol="0"/>
          <a:lstStyle>
            <a:lvl1pPr algn="r" fontAlgn="auto">
              <a:spcBef>
                <a:spcPts val="0"/>
              </a:spcBef>
              <a:spcAft>
                <a:spcPts val="0"/>
              </a:spcAft>
              <a:defRPr sz="1300">
                <a:latin typeface="+mn-lt"/>
                <a:cs typeface="+mn-cs"/>
              </a:defRPr>
            </a:lvl1pPr>
          </a:lstStyle>
          <a:p>
            <a:pPr>
              <a:defRPr/>
            </a:pPr>
            <a:fld id="{FFB2CE55-D2CB-4267-A9AA-24CF8D77EF8C}" type="datetimeFigureOut">
              <a:rPr lang="en-NZ"/>
              <a:pPr>
                <a:defRPr/>
              </a:pPr>
              <a:t>11/03/20</a:t>
            </a:fld>
            <a:endParaRPr lang="en-NZ"/>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06" tIns="48303" rIns="96606" bIns="48303" rtlCol="0" anchor="ctr"/>
          <a:lstStyle/>
          <a:p>
            <a:pPr lvl="0"/>
            <a:endParaRPr lang="en-NZ" noProof="0"/>
          </a:p>
        </p:txBody>
      </p:sp>
      <p:sp>
        <p:nvSpPr>
          <p:cNvPr id="5" name="Notes Placeholder 4"/>
          <p:cNvSpPr>
            <a:spLocks noGrp="1"/>
          </p:cNvSpPr>
          <p:nvPr>
            <p:ph type="body" sz="quarter" idx="3"/>
          </p:nvPr>
        </p:nvSpPr>
        <p:spPr>
          <a:xfrm>
            <a:off x="731838" y="4619625"/>
            <a:ext cx="5851525" cy="3781425"/>
          </a:xfrm>
          <a:prstGeom prst="rect">
            <a:avLst/>
          </a:prstGeom>
        </p:spPr>
        <p:txBody>
          <a:bodyPr vert="horz" lIns="96606" tIns="48303" rIns="96606" bIns="4830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9118600"/>
            <a:ext cx="3170238" cy="482600"/>
          </a:xfrm>
          <a:prstGeom prst="rect">
            <a:avLst/>
          </a:prstGeom>
        </p:spPr>
        <p:txBody>
          <a:bodyPr vert="horz" lIns="96606" tIns="48303" rIns="96606" bIns="48303" rtlCol="0" anchor="b"/>
          <a:lstStyle>
            <a:lvl1pPr algn="l" fontAlgn="auto">
              <a:spcBef>
                <a:spcPts val="0"/>
              </a:spcBef>
              <a:spcAft>
                <a:spcPts val="0"/>
              </a:spcAft>
              <a:defRPr sz="13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4143375" y="9118600"/>
            <a:ext cx="3170238" cy="482600"/>
          </a:xfrm>
          <a:prstGeom prst="rect">
            <a:avLst/>
          </a:prstGeom>
        </p:spPr>
        <p:txBody>
          <a:bodyPr vert="horz" lIns="96606" tIns="48303" rIns="96606" bIns="48303" rtlCol="0" anchor="b"/>
          <a:lstStyle>
            <a:lvl1pPr algn="r" fontAlgn="auto">
              <a:spcBef>
                <a:spcPts val="0"/>
              </a:spcBef>
              <a:spcAft>
                <a:spcPts val="0"/>
              </a:spcAft>
              <a:defRPr sz="1300">
                <a:latin typeface="+mn-lt"/>
                <a:cs typeface="+mn-cs"/>
              </a:defRPr>
            </a:lvl1pPr>
          </a:lstStyle>
          <a:p>
            <a:pPr>
              <a:defRPr/>
            </a:pPr>
            <a:fld id="{497A8711-C76E-450B-8649-6CBDE3772874}" type="slidenum">
              <a:rPr lang="en-NZ"/>
              <a:pPr>
                <a:defRPr/>
              </a:pPr>
              <a:t>‹#›</a:t>
            </a:fld>
            <a:endParaRPr lang="en-NZ"/>
          </a:p>
        </p:txBody>
      </p:sp>
    </p:spTree>
    <p:extLst>
      <p:ext uri="{BB962C8B-B14F-4D97-AF65-F5344CB8AC3E}">
        <p14:creationId xmlns:p14="http://schemas.microsoft.com/office/powerpoint/2010/main" val="3301841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F2DCE729-84E3-478F-9864-5A1C9D78885E}" type="datetimeFigureOut">
              <a:rPr lang="en-NZ"/>
              <a:pPr>
                <a:defRPr/>
              </a:pPr>
              <a:t>11/03/20</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D18E94AA-0C9D-4598-88B4-FD3FD8E36C57}" type="slidenum">
              <a:rPr lang="en-NZ"/>
              <a:pPr>
                <a:defRPr/>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91319453-B2F6-481F-BAF7-2DC4D8E37229}" type="datetimeFigureOut">
              <a:rPr lang="en-NZ"/>
              <a:pPr>
                <a:defRPr/>
              </a:pPr>
              <a:t>11/03/20</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17014E92-C4A0-4493-A939-EE2478057CC7}" type="slidenum">
              <a:rPr lang="en-NZ"/>
              <a:pPr>
                <a:defRPr/>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DD8567AD-9C5A-4F0F-A6B4-4316D7776C4E}" type="datetimeFigureOut">
              <a:rPr lang="en-NZ"/>
              <a:pPr>
                <a:defRPr/>
              </a:pPr>
              <a:t>11/03/20</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40090D1-6763-4BDB-B3A2-FBA517CB5593}" type="slidenum">
              <a:rPr lang="en-NZ"/>
              <a:pPr>
                <a:defRPr/>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2D454E00-9E1C-44F9-B1DC-35BF4CEEBD9A}" type="datetimeFigureOut">
              <a:rPr lang="en-NZ"/>
              <a:pPr>
                <a:defRPr/>
              </a:pPr>
              <a:t>11/03/20</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6E5FF47-48C5-48D1-8D2C-6F76EEE4C1D3}" type="slidenum">
              <a:rPr lang="en-NZ"/>
              <a:pPr>
                <a:defRPr/>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BACCED-DD2F-4D9C-B26D-0501A837B89D}" type="datetimeFigureOut">
              <a:rPr lang="en-NZ"/>
              <a:pPr>
                <a:defRPr/>
              </a:pPr>
              <a:t>11/03/20</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BF60CDC9-5366-4619-915D-58FB0BA7DB36}" type="slidenum">
              <a:rPr lang="en-NZ"/>
              <a:pPr>
                <a:defRPr/>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p:txBody>
          <a:bodyPr/>
          <a:lstStyle>
            <a:lvl1pPr>
              <a:defRPr/>
            </a:lvl1pPr>
          </a:lstStyle>
          <a:p>
            <a:pPr>
              <a:defRPr/>
            </a:pPr>
            <a:fld id="{A21A657C-3849-4B94-AC79-23BD55E2301A}" type="datetimeFigureOut">
              <a:rPr lang="en-NZ"/>
              <a:pPr>
                <a:defRPr/>
              </a:pPr>
              <a:t>11/03/20</a:t>
            </a:fld>
            <a:endParaRPr lang="en-NZ" dirty="0"/>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2998EFBF-83B6-482F-A854-34C2E60765AC}" type="slidenum">
              <a:rPr lang="en-NZ"/>
              <a:pPr>
                <a:defRPr/>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p:txBody>
          <a:bodyPr/>
          <a:lstStyle>
            <a:lvl1pPr>
              <a:defRPr/>
            </a:lvl1pPr>
          </a:lstStyle>
          <a:p>
            <a:pPr>
              <a:defRPr/>
            </a:pPr>
            <a:fld id="{F0463A4A-19CE-46E3-A553-9A92BF039553}" type="datetimeFigureOut">
              <a:rPr lang="en-NZ"/>
              <a:pPr>
                <a:defRPr/>
              </a:pPr>
              <a:t>11/03/20</a:t>
            </a:fld>
            <a:endParaRPr lang="en-NZ" dirty="0"/>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9F991A3E-7F8B-4EFE-B290-C38A05D01D39}" type="slidenum">
              <a:rPr lang="en-NZ"/>
              <a:pPr>
                <a:defRPr/>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6930E233-D20E-4696-A677-EF61AB98B33E}" type="datetimeFigureOut">
              <a:rPr lang="en-NZ"/>
              <a:pPr>
                <a:defRPr/>
              </a:pPr>
              <a:t>11/03/20</a:t>
            </a:fld>
            <a:endParaRPr lang="en-NZ" dirty="0"/>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591B03A8-74DF-4A0C-932F-5CB65BB3DBBE}" type="slidenum">
              <a:rPr lang="en-NZ"/>
              <a:pPr>
                <a:defRPr/>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CE6AE-622C-448C-963F-C74E226F5D22}" type="datetimeFigureOut">
              <a:rPr lang="en-NZ"/>
              <a:pPr>
                <a:defRPr/>
              </a:pPr>
              <a:t>11/03/20</a:t>
            </a:fld>
            <a:endParaRPr lang="en-NZ" dirty="0"/>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35762556-3505-48BC-91B8-F38E441668A9}" type="slidenum">
              <a:rPr lang="en-NZ"/>
              <a:pPr>
                <a:defRPr/>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00621-C417-4E54-AA72-039BF7CDA6DE}" type="datetimeFigureOut">
              <a:rPr lang="en-NZ"/>
              <a:pPr>
                <a:defRPr/>
              </a:pPr>
              <a:t>11/03/20</a:t>
            </a:fld>
            <a:endParaRPr lang="en-NZ" dirty="0"/>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BF66F480-39AA-495B-837F-7212C0553CC6}" type="slidenum">
              <a:rPr lang="en-NZ"/>
              <a:pPr>
                <a:defRPr/>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D5E729-09E5-4B51-8D92-1EAEB783A27C}" type="datetimeFigureOut">
              <a:rPr lang="en-NZ"/>
              <a:pPr>
                <a:defRPr/>
              </a:pPr>
              <a:t>11/03/20</a:t>
            </a:fld>
            <a:endParaRPr lang="en-NZ" dirty="0"/>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E259704A-8467-4A0F-B7C5-06FBF35C38BA}" type="slidenum">
              <a:rPr lang="en-NZ"/>
              <a:pPr>
                <a:defRPr/>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A6812E-2ECA-448B-92E5-FAF06A8137D4}" type="datetimeFigureOut">
              <a:rPr lang="en-NZ"/>
              <a:pPr>
                <a:defRPr/>
              </a:pPr>
              <a:t>11/03/20</a:t>
            </a:fld>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C05CBC-BCB8-4AB4-AF21-FC5B8221C326}" type="slidenum">
              <a:rPr lang="en-NZ"/>
              <a:pPr>
                <a:defRPr/>
              </a:pPr>
              <a:t>‹#›</a:t>
            </a:fld>
            <a:endParaRPr lang="en-NZ"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362" name="Picture 1"/>
          <p:cNvPicPr>
            <a:picLocks noChangeAspect="1"/>
          </p:cNvPicPr>
          <p:nvPr/>
        </p:nvPicPr>
        <p:blipFill>
          <a:blip r:embed="rId2"/>
          <a:srcRect/>
          <a:stretch>
            <a:fillRect/>
          </a:stretch>
        </p:blipFill>
        <p:spPr bwMode="auto">
          <a:xfrm>
            <a:off x="1052513" y="1639888"/>
            <a:ext cx="10058400" cy="2743200"/>
          </a:xfrm>
          <a:prstGeom prst="rect">
            <a:avLst/>
          </a:prstGeom>
          <a:noFill/>
          <a:ln w="9525">
            <a:noFill/>
            <a:miter lim="800000"/>
            <a:headEnd/>
            <a:tailEnd/>
          </a:ln>
        </p:spPr>
      </p:pic>
      <p:sp>
        <p:nvSpPr>
          <p:cNvPr id="3" name="TextBox 2"/>
          <p:cNvSpPr txBox="1"/>
          <p:nvPr/>
        </p:nvSpPr>
        <p:spPr>
          <a:xfrm>
            <a:off x="3057525" y="568325"/>
            <a:ext cx="5857875" cy="762000"/>
          </a:xfrm>
          <a:prstGeom prst="rect">
            <a:avLst/>
          </a:prstGeom>
          <a:noFill/>
        </p:spPr>
        <p:txBody>
          <a:bodyPr wrap="none">
            <a:spAutoFit/>
          </a:bodyPr>
          <a:lstStyle/>
          <a:p>
            <a:pPr>
              <a:defRPr/>
            </a:pPr>
            <a:r>
              <a:rPr lang="en-NZ" sz="4400" b="1">
                <a:effectLst>
                  <a:outerShdw blurRad="38100" dist="38100" dir="2700000" algn="tl">
                    <a:srgbClr val="FFFFFF"/>
                  </a:outerShdw>
                </a:effectLst>
                <a:latin typeface="Calibri" pitchFamily="34" charset="0"/>
              </a:rPr>
              <a:t>WELCOME TO OUR 2019</a:t>
            </a:r>
          </a:p>
        </p:txBody>
      </p:sp>
      <p:sp>
        <p:nvSpPr>
          <p:cNvPr id="4" name="TextBox 3"/>
          <p:cNvSpPr txBox="1"/>
          <p:nvPr/>
        </p:nvSpPr>
        <p:spPr>
          <a:xfrm>
            <a:off x="2087563" y="4781550"/>
            <a:ext cx="8455025" cy="1189038"/>
          </a:xfrm>
          <a:prstGeom prst="rect">
            <a:avLst/>
          </a:prstGeom>
          <a:noFill/>
        </p:spPr>
        <p:txBody>
          <a:bodyPr wrap="none">
            <a:spAutoFit/>
          </a:bodyPr>
          <a:lstStyle/>
          <a:p>
            <a:pPr>
              <a:defRPr/>
            </a:pPr>
            <a:r>
              <a:rPr lang="en-NZ" sz="4400" b="1">
                <a:effectLst>
                  <a:outerShdw blurRad="38100" dist="38100" dir="2700000" algn="tl">
                    <a:srgbClr val="FFFFFF"/>
                  </a:outerShdw>
                </a:effectLst>
                <a:latin typeface="Calibri" pitchFamily="34" charset="0"/>
              </a:rPr>
              <a:t>ANNUAL GENERAL MEETING (AGM)</a:t>
            </a:r>
          </a:p>
          <a:p>
            <a:pPr>
              <a:defRPr/>
            </a:pPr>
            <a:r>
              <a:rPr lang="en-NZ" sz="2800" b="1">
                <a:effectLst>
                  <a:outerShdw blurRad="38100" dist="38100" dir="2700000" algn="tl">
                    <a:srgbClr val="FFFFFF"/>
                  </a:outerShdw>
                </a:effectLst>
                <a:latin typeface="Calibri" pitchFamily="34" charset="0"/>
              </a:rPr>
              <a:t>Email: info@hernebay1011.nz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781300" y="273050"/>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pic>
        <p:nvPicPr>
          <p:cNvPr id="26627" name="Picture 5"/>
          <p:cNvPicPr>
            <a:picLocks noChangeAspect="1" noChangeArrowheads="1"/>
          </p:cNvPicPr>
          <p:nvPr/>
        </p:nvPicPr>
        <p:blipFill>
          <a:blip r:embed="rId3"/>
          <a:srcRect/>
          <a:stretch>
            <a:fillRect/>
          </a:stretch>
        </p:blipFill>
        <p:spPr bwMode="auto">
          <a:xfrm>
            <a:off x="790575" y="1081088"/>
            <a:ext cx="10725150" cy="5289550"/>
          </a:xfrm>
          <a:prstGeom prst="rect">
            <a:avLst/>
          </a:prstGeom>
          <a:noFill/>
          <a:ln w="9525">
            <a:noFill/>
            <a:miter lim="800000"/>
            <a:headEnd/>
            <a:tailEnd/>
          </a:ln>
        </p:spPr>
      </p:pic>
      <p:pic>
        <p:nvPicPr>
          <p:cNvPr id="26628" name="Picture 1"/>
          <p:cNvPicPr>
            <a:picLocks noChangeAspect="1"/>
          </p:cNvPicPr>
          <p:nvPr/>
        </p:nvPicPr>
        <p:blipFill>
          <a:blip r:embed="rId4"/>
          <a:srcRect/>
          <a:stretch>
            <a:fillRect/>
          </a:stretch>
        </p:blipFill>
        <p:spPr bwMode="auto">
          <a:xfrm>
            <a:off x="9559925" y="6146800"/>
            <a:ext cx="2355850" cy="5445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781300" y="273050"/>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pic>
        <p:nvPicPr>
          <p:cNvPr id="27651" name="Picture 5"/>
          <p:cNvPicPr>
            <a:picLocks noChangeAspect="1" noChangeArrowheads="1"/>
          </p:cNvPicPr>
          <p:nvPr/>
        </p:nvPicPr>
        <p:blipFill>
          <a:blip r:embed="rId3"/>
          <a:srcRect/>
          <a:stretch>
            <a:fillRect/>
          </a:stretch>
        </p:blipFill>
        <p:spPr bwMode="auto">
          <a:xfrm>
            <a:off x="450850" y="1101725"/>
            <a:ext cx="11061700" cy="4751388"/>
          </a:xfrm>
          <a:prstGeom prst="rect">
            <a:avLst/>
          </a:prstGeom>
          <a:noFill/>
          <a:ln w="9525">
            <a:noFill/>
            <a:miter lim="800000"/>
            <a:headEnd/>
            <a:tailEnd/>
          </a:ln>
        </p:spPr>
      </p:pic>
      <p:pic>
        <p:nvPicPr>
          <p:cNvPr id="27652" name="Picture 1"/>
          <p:cNvPicPr>
            <a:picLocks noChangeAspect="1"/>
          </p:cNvPicPr>
          <p:nvPr/>
        </p:nvPicPr>
        <p:blipFill>
          <a:blip r:embed="rId4"/>
          <a:srcRect/>
          <a:stretch>
            <a:fillRect/>
          </a:stretch>
        </p:blipFill>
        <p:spPr bwMode="auto">
          <a:xfrm>
            <a:off x="9477375" y="6134100"/>
            <a:ext cx="2355850" cy="544513"/>
          </a:xfrm>
          <a:prstGeom prst="rect">
            <a:avLst/>
          </a:prstGeom>
          <a:noFill/>
          <a:ln w="9525">
            <a:noFill/>
            <a:miter lim="800000"/>
            <a:headEnd/>
            <a:tailEnd/>
          </a:ln>
        </p:spPr>
      </p:pic>
      <p:sp>
        <p:nvSpPr>
          <p:cNvPr id="27653" name="Text Box 7"/>
          <p:cNvSpPr txBox="1">
            <a:spLocks noChangeArrowheads="1"/>
          </p:cNvSpPr>
          <p:nvPr/>
        </p:nvSpPr>
        <p:spPr bwMode="auto">
          <a:xfrm>
            <a:off x="490538" y="6035675"/>
            <a:ext cx="8394700" cy="641350"/>
          </a:xfrm>
          <a:prstGeom prst="rect">
            <a:avLst/>
          </a:prstGeom>
          <a:noFill/>
          <a:ln w="9525">
            <a:noFill/>
            <a:miter lim="800000"/>
            <a:headEnd/>
            <a:tailEnd/>
          </a:ln>
        </p:spPr>
        <p:txBody>
          <a:bodyPr wrap="none">
            <a:spAutoFit/>
          </a:bodyPr>
          <a:lstStyle/>
          <a:p>
            <a:r>
              <a:rPr lang="en-NZ" sz="3600"/>
              <a:t>Feedback email: info@hernebay1011.nz</a:t>
            </a:r>
            <a:endParaRPr lang="en-GB" sz="360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4578" name="Picture 1"/>
          <p:cNvPicPr>
            <a:picLocks noChangeAspect="1"/>
          </p:cNvPicPr>
          <p:nvPr/>
        </p:nvPicPr>
        <p:blipFill>
          <a:blip r:embed="rId3"/>
          <a:srcRect/>
          <a:stretch>
            <a:fillRect/>
          </a:stretch>
        </p:blipFill>
        <p:spPr bwMode="auto">
          <a:xfrm>
            <a:off x="401638" y="5238750"/>
            <a:ext cx="6054725" cy="1398588"/>
          </a:xfrm>
          <a:prstGeom prst="rect">
            <a:avLst/>
          </a:prstGeom>
          <a:noFill/>
          <a:ln w="9525">
            <a:noFill/>
            <a:miter lim="800000"/>
            <a:headEnd/>
            <a:tailEnd/>
          </a:ln>
        </p:spPr>
      </p:pic>
      <p:sp>
        <p:nvSpPr>
          <p:cNvPr id="3" name="TextBox 2"/>
          <p:cNvSpPr txBox="1">
            <a:spLocks noChangeArrowheads="1"/>
          </p:cNvSpPr>
          <p:nvPr/>
        </p:nvSpPr>
        <p:spPr bwMode="auto">
          <a:xfrm>
            <a:off x="2781300" y="273050"/>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sp>
        <p:nvSpPr>
          <p:cNvPr id="24580" name="Text Box 4"/>
          <p:cNvSpPr txBox="1">
            <a:spLocks noChangeArrowheads="1"/>
          </p:cNvSpPr>
          <p:nvPr/>
        </p:nvSpPr>
        <p:spPr bwMode="auto">
          <a:xfrm>
            <a:off x="1834107" y="1584325"/>
            <a:ext cx="8087815" cy="2677656"/>
          </a:xfrm>
          <a:prstGeom prst="rect">
            <a:avLst/>
          </a:prstGeom>
          <a:noFill/>
          <a:ln w="9525">
            <a:noFill/>
            <a:miter lim="800000"/>
            <a:headEnd/>
            <a:tailEnd/>
          </a:ln>
        </p:spPr>
        <p:txBody>
          <a:bodyPr wrap="square">
            <a:spAutoFit/>
          </a:bodyPr>
          <a:lstStyle/>
          <a:p>
            <a:pPr>
              <a:spcBef>
                <a:spcPct val="50000"/>
              </a:spcBef>
            </a:pPr>
            <a:r>
              <a:rPr lang="en-NZ" sz="2400" dirty="0"/>
              <a:t>Your suggestions on basis that it happens.</a:t>
            </a:r>
          </a:p>
          <a:p>
            <a:pPr>
              <a:spcBef>
                <a:spcPct val="50000"/>
              </a:spcBef>
            </a:pPr>
            <a:r>
              <a:rPr lang="en-NZ" sz="2400" dirty="0"/>
              <a:t>Do residents want HBRAI to engage with council?</a:t>
            </a:r>
          </a:p>
          <a:p>
            <a:pPr>
              <a:spcBef>
                <a:spcPct val="50000"/>
              </a:spcBef>
            </a:pPr>
            <a:r>
              <a:rPr lang="en-NZ" sz="2400" dirty="0"/>
              <a:t>Please send us email info@hernebay1011.nz.</a:t>
            </a:r>
          </a:p>
          <a:p>
            <a:pPr>
              <a:spcBef>
                <a:spcPct val="50000"/>
              </a:spcBef>
            </a:pPr>
            <a:r>
              <a:rPr lang="en-NZ" sz="2400" dirty="0"/>
              <a:t>We need to be prepared!</a:t>
            </a:r>
          </a:p>
          <a:p>
            <a:pPr>
              <a:spcBef>
                <a:spcPct val="50000"/>
              </a:spcBef>
            </a:pPr>
            <a:r>
              <a:rPr lang="en-NZ" sz="2400" dirty="0"/>
              <a:t>Let us know your thoughts.</a:t>
            </a:r>
          </a:p>
        </p:txBody>
      </p:sp>
    </p:spTree>
    <p:extLst>
      <p:ext uri="{BB962C8B-B14F-4D97-AF65-F5344CB8AC3E}">
        <p14:creationId xmlns:p14="http://schemas.microsoft.com/office/powerpoint/2010/main" val="276383793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algn="ctr">
              <a:defRPr/>
            </a:pPr>
            <a:r>
              <a:rPr lang="en-AU" b="1">
                <a:effectLst>
                  <a:outerShdw blurRad="38100" dist="38100" dir="2700000" algn="tl">
                    <a:srgbClr val="FFFFFF"/>
                  </a:outerShdw>
                </a:effectLst>
                <a:latin typeface="Calibri" pitchFamily="34" charset="0"/>
              </a:rPr>
              <a:t>Save</a:t>
            </a:r>
            <a:r>
              <a:rPr lang="en-AU" b="1">
                <a:effectLst>
                  <a:outerShdw blurRad="38100" dist="38100" dir="2700000" algn="tl">
                    <a:srgbClr val="FFFFFF"/>
                  </a:outerShdw>
                </a:effectLst>
              </a:rPr>
              <a:t> </a:t>
            </a:r>
            <a:r>
              <a:rPr lang="en-AU" b="1">
                <a:effectLst>
                  <a:outerShdw blurRad="38100" dist="38100" dir="2700000" algn="tl">
                    <a:srgbClr val="FFFFFF"/>
                  </a:outerShdw>
                </a:effectLst>
                <a:latin typeface="Calibri" pitchFamily="34" charset="0"/>
              </a:rPr>
              <a:t>Sentinel Beach</a:t>
            </a:r>
            <a:endParaRPr lang="en-GB" b="1">
              <a:effectLst>
                <a:outerShdw blurRad="38100" dist="38100" dir="2700000" algn="tl">
                  <a:srgbClr val="FFFFFF"/>
                </a:outerShdw>
              </a:effectLst>
              <a:latin typeface="Calibri" pitchFamily="34" charset="0"/>
            </a:endParaRPr>
          </a:p>
        </p:txBody>
      </p:sp>
      <p:sp>
        <p:nvSpPr>
          <p:cNvPr id="28675" name="Rectangle 3"/>
          <p:cNvSpPr>
            <a:spLocks noGrp="1"/>
          </p:cNvSpPr>
          <p:nvPr>
            <p:ph type="body" idx="1"/>
          </p:nvPr>
        </p:nvSpPr>
        <p:spPr>
          <a:xfrm>
            <a:off x="1094262" y="1555750"/>
            <a:ext cx="10515600" cy="4351338"/>
          </a:xfrm>
        </p:spPr>
        <p:txBody>
          <a:bodyPr/>
          <a:lstStyle/>
          <a:p>
            <a:r>
              <a:rPr lang="en-NZ" dirty="0"/>
              <a:t>KIA WON!  Helicopter Boatshed Consent Quashed</a:t>
            </a:r>
          </a:p>
          <a:p>
            <a:r>
              <a:rPr lang="en-NZ" dirty="0"/>
              <a:t>Owner has since applied for a COC on the existing rebuilt boatshed</a:t>
            </a:r>
          </a:p>
          <a:p>
            <a:r>
              <a:rPr lang="en-NZ" dirty="0"/>
              <a:t>COC provisionally granted and ONLY for use as a boatshed</a:t>
            </a:r>
          </a:p>
          <a:p>
            <a:r>
              <a:rPr lang="en-NZ" dirty="0"/>
              <a:t>Helicopter access is a separate and involved issue</a:t>
            </a:r>
          </a:p>
          <a:p>
            <a:r>
              <a:rPr lang="en-NZ" dirty="0"/>
              <a:t>HBRAI seeking written assurance from AC for full public notification</a:t>
            </a:r>
          </a:p>
          <a:p>
            <a:r>
              <a:rPr lang="en-NZ" dirty="0"/>
              <a:t>Do members support opposing application at Sentinel Beach?</a:t>
            </a:r>
          </a:p>
          <a:p>
            <a:r>
              <a:rPr lang="en-NZ" dirty="0"/>
              <a:t>Do members support opposing other new helipads in Herne Bay?</a:t>
            </a:r>
          </a:p>
          <a:p>
            <a:pPr>
              <a:buFont typeface="Arial" charset="0"/>
              <a:buNone/>
            </a:pPr>
            <a:endParaRPr lang="en-GB" dirty="0"/>
          </a:p>
        </p:txBody>
      </p:sp>
      <p:pic>
        <p:nvPicPr>
          <p:cNvPr id="28676" name="Picture 1"/>
          <p:cNvPicPr>
            <a:picLocks noChangeAspect="1"/>
          </p:cNvPicPr>
          <p:nvPr/>
        </p:nvPicPr>
        <p:blipFill>
          <a:blip r:embed="rId3"/>
          <a:srcRect/>
          <a:stretch>
            <a:fillRect/>
          </a:stretch>
        </p:blipFill>
        <p:spPr bwMode="auto">
          <a:xfrm>
            <a:off x="6906683" y="5390866"/>
            <a:ext cx="4301068" cy="117344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pPr algn="ctr">
              <a:defRPr/>
            </a:pPr>
            <a:r>
              <a:rPr lang="en-AU" b="1">
                <a:effectLst>
                  <a:outerShdw blurRad="38100" dist="38100" dir="2700000" algn="tl">
                    <a:srgbClr val="FFFFFF"/>
                  </a:outerShdw>
                </a:effectLst>
                <a:latin typeface="Calibri" pitchFamily="34" charset="0"/>
              </a:rPr>
              <a:t>Herne Bay Helicopters</a:t>
            </a:r>
            <a:endParaRPr lang="en-GB" b="1">
              <a:effectLst>
                <a:outerShdw blurRad="38100" dist="38100" dir="2700000" algn="tl">
                  <a:srgbClr val="FFFFFF"/>
                </a:outerShdw>
              </a:effectLst>
              <a:latin typeface="Calibri" pitchFamily="34" charset="0"/>
            </a:endParaRPr>
          </a:p>
        </p:txBody>
      </p:sp>
      <p:sp>
        <p:nvSpPr>
          <p:cNvPr id="29699" name="Rectangle 3"/>
          <p:cNvSpPr>
            <a:spLocks noGrp="1"/>
          </p:cNvSpPr>
          <p:nvPr>
            <p:ph type="body" idx="4294967295"/>
          </p:nvPr>
        </p:nvSpPr>
        <p:spPr>
          <a:xfrm>
            <a:off x="1039671" y="1690688"/>
            <a:ext cx="10515600" cy="4351338"/>
          </a:xfrm>
        </p:spPr>
        <p:txBody>
          <a:bodyPr/>
          <a:lstStyle/>
          <a:p>
            <a:r>
              <a:rPr lang="en-NZ" dirty="0"/>
              <a:t>Three helipads in Herne Bay Cremorne x 2 and 1 Sentinel</a:t>
            </a:r>
          </a:p>
          <a:p>
            <a:r>
              <a:rPr lang="en-NZ" dirty="0"/>
              <a:t>18 flights per Week – max 13 per one day</a:t>
            </a:r>
          </a:p>
          <a:p>
            <a:r>
              <a:rPr lang="en-NZ" dirty="0"/>
              <a:t>Not monitored by council complaint took 8 </a:t>
            </a:r>
            <a:r>
              <a:rPr lang="en-NZ" dirty="0" err="1"/>
              <a:t>mos</a:t>
            </a:r>
            <a:r>
              <a:rPr lang="en-NZ" dirty="0"/>
              <a:t> to resolve</a:t>
            </a:r>
          </a:p>
          <a:p>
            <a:r>
              <a:rPr lang="en-NZ" dirty="0"/>
              <a:t>Council relies on complaints to monitor compliance.</a:t>
            </a:r>
          </a:p>
          <a:p>
            <a:r>
              <a:rPr lang="en-NZ" dirty="0"/>
              <a:t>One site breached consent regarding log books, 1 on flights.</a:t>
            </a:r>
          </a:p>
          <a:p>
            <a:r>
              <a:rPr lang="en-NZ" dirty="0"/>
              <a:t>HBRAI seeking changes in policy, stricter compliance.</a:t>
            </a:r>
          </a:p>
          <a:p>
            <a:r>
              <a:rPr lang="en-NZ" dirty="0"/>
              <a:t>HBRAI would like complaints be made via it. </a:t>
            </a:r>
          </a:p>
          <a:p>
            <a:r>
              <a:rPr lang="en-NZ" dirty="0"/>
              <a:t>2 letter ID on tail i.e. BZ Time Date. </a:t>
            </a:r>
          </a:p>
          <a:p>
            <a:r>
              <a:rPr lang="en-NZ" dirty="0"/>
              <a:t>Location, photo if possible.</a:t>
            </a:r>
          </a:p>
          <a:p>
            <a:pPr>
              <a:buFont typeface="Arial" charset="0"/>
              <a:buNone/>
            </a:pPr>
            <a:endParaRPr lang="en-GB" dirty="0"/>
          </a:p>
        </p:txBody>
      </p:sp>
      <p:pic>
        <p:nvPicPr>
          <p:cNvPr id="29700" name="Picture 1"/>
          <p:cNvPicPr>
            <a:picLocks noChangeAspect="1"/>
          </p:cNvPicPr>
          <p:nvPr/>
        </p:nvPicPr>
        <p:blipFill>
          <a:blip r:embed="rId3"/>
          <a:srcRect/>
          <a:stretch>
            <a:fillRect/>
          </a:stretch>
        </p:blipFill>
        <p:spPr bwMode="auto">
          <a:xfrm>
            <a:off x="7539359" y="5431809"/>
            <a:ext cx="4504814" cy="122903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defRPr/>
            </a:pPr>
            <a:r>
              <a:rPr lang="en-NZ" b="1">
                <a:effectLst>
                  <a:outerShdw blurRad="38100" dist="38100" dir="2700000" algn="tl">
                    <a:srgbClr val="FFFFFF"/>
                  </a:outerShdw>
                </a:effectLst>
                <a:latin typeface="Calibri" pitchFamily="34" charset="0"/>
              </a:rPr>
              <a:t>Sewage and Storm Water Issues</a:t>
            </a:r>
            <a:br>
              <a:rPr lang="en-NZ" b="1">
                <a:effectLst>
                  <a:outerShdw blurRad="38100" dist="38100" dir="2700000" algn="tl">
                    <a:srgbClr val="FFFFFF"/>
                  </a:outerShdw>
                </a:effectLst>
                <a:latin typeface="Calibri" pitchFamily="34" charset="0"/>
              </a:rPr>
            </a:br>
            <a:endParaRPr lang="en-NZ" b="1">
              <a:effectLst>
                <a:outerShdw blurRad="38100" dist="38100" dir="2700000" algn="tl">
                  <a:srgbClr val="FFFFFF"/>
                </a:outerShdw>
              </a:effectLst>
              <a:latin typeface="Calibri" pitchFamily="34" charset="0"/>
            </a:endParaRPr>
          </a:p>
        </p:txBody>
      </p:sp>
      <p:sp>
        <p:nvSpPr>
          <p:cNvPr id="30723" name="Content Placeholder 2"/>
          <p:cNvSpPr>
            <a:spLocks noGrp="1"/>
          </p:cNvSpPr>
          <p:nvPr>
            <p:ph idx="1"/>
          </p:nvPr>
        </p:nvSpPr>
        <p:spPr>
          <a:xfrm>
            <a:off x="1157288" y="5897563"/>
            <a:ext cx="10515600" cy="4351337"/>
          </a:xfrm>
        </p:spPr>
        <p:txBody>
          <a:bodyPr/>
          <a:lstStyle/>
          <a:p>
            <a:pPr>
              <a:buFont typeface="Arial" charset="0"/>
              <a:buNone/>
            </a:pPr>
            <a:endParaRPr lang="en-NZ"/>
          </a:p>
        </p:txBody>
      </p:sp>
      <p:sp>
        <p:nvSpPr>
          <p:cNvPr id="30724" name="Content Placeholder 2"/>
          <p:cNvSpPr txBox="1">
            <a:spLocks/>
          </p:cNvSpPr>
          <p:nvPr/>
        </p:nvSpPr>
        <p:spPr bwMode="auto">
          <a:xfrm>
            <a:off x="1165225" y="631825"/>
            <a:ext cx="10515600" cy="3236913"/>
          </a:xfrm>
          <a:prstGeom prst="rect">
            <a:avLst/>
          </a:prstGeom>
          <a:noFill/>
          <a:ln w="9525">
            <a:noFill/>
            <a:miter lim="800000"/>
            <a:headEnd/>
            <a:tailEnd/>
          </a:ln>
        </p:spPr>
        <p:txBody>
          <a:bodyPr/>
          <a:lstStyle/>
          <a:p>
            <a:pPr marL="228600" indent="-228600" eaLnBrk="0" hangingPunct="0">
              <a:lnSpc>
                <a:spcPct val="90000"/>
              </a:lnSpc>
              <a:spcBef>
                <a:spcPts val="1000"/>
              </a:spcBef>
              <a:buFont typeface="Arial" charset="0"/>
              <a:buChar char="•"/>
            </a:pPr>
            <a:endParaRPr lang="en-NZ" sz="6000">
              <a:latin typeface="Calibri" pitchFamily="34" charset="0"/>
            </a:endParaRPr>
          </a:p>
        </p:txBody>
      </p:sp>
      <p:pic>
        <p:nvPicPr>
          <p:cNvPr id="30725" name="Picture 1"/>
          <p:cNvPicPr>
            <a:picLocks noChangeAspect="1"/>
          </p:cNvPicPr>
          <p:nvPr/>
        </p:nvPicPr>
        <p:blipFill>
          <a:blip r:embed="rId3"/>
          <a:srcRect/>
          <a:stretch>
            <a:fillRect/>
          </a:stretch>
        </p:blipFill>
        <p:spPr bwMode="auto">
          <a:xfrm>
            <a:off x="6950075" y="5227638"/>
            <a:ext cx="4860925" cy="1325562"/>
          </a:xfrm>
          <a:prstGeom prst="rect">
            <a:avLst/>
          </a:prstGeom>
          <a:noFill/>
          <a:ln w="9525">
            <a:noFill/>
            <a:miter lim="800000"/>
            <a:headEnd/>
            <a:tailEnd/>
          </a:ln>
        </p:spPr>
      </p:pic>
      <p:sp>
        <p:nvSpPr>
          <p:cNvPr id="30726" name="Text Box 6"/>
          <p:cNvSpPr txBox="1">
            <a:spLocks noChangeArrowheads="1"/>
          </p:cNvSpPr>
          <p:nvPr/>
        </p:nvSpPr>
        <p:spPr bwMode="auto">
          <a:xfrm>
            <a:off x="365125" y="1206500"/>
            <a:ext cx="9353550" cy="4524375"/>
          </a:xfrm>
          <a:prstGeom prst="rect">
            <a:avLst/>
          </a:prstGeom>
          <a:noFill/>
          <a:ln w="9525">
            <a:noFill/>
            <a:miter lim="800000"/>
            <a:headEnd/>
            <a:tailEnd/>
          </a:ln>
        </p:spPr>
        <p:txBody>
          <a:bodyPr>
            <a:spAutoFit/>
          </a:bodyPr>
          <a:lstStyle/>
          <a:p>
            <a:r>
              <a:rPr lang="en-NZ" sz="3200" dirty="0">
                <a:latin typeface="Calibri" pitchFamily="34" charset="0"/>
              </a:rPr>
              <a:t>St Marys Project</a:t>
            </a:r>
          </a:p>
          <a:p>
            <a:r>
              <a:rPr lang="en-NZ" sz="3200" dirty="0">
                <a:latin typeface="Calibri" pitchFamily="34" charset="0"/>
              </a:rPr>
              <a:t>Last AGM members suggested HBRAI appeal.</a:t>
            </a:r>
          </a:p>
          <a:p>
            <a:endParaRPr lang="en-NZ" sz="3200" dirty="0">
              <a:latin typeface="Calibri" pitchFamily="34" charset="0"/>
            </a:endParaRPr>
          </a:p>
          <a:p>
            <a:r>
              <a:rPr lang="en-NZ" sz="3200" dirty="0">
                <a:latin typeface="Calibri" pitchFamily="34" charset="0"/>
              </a:rPr>
              <a:t>That project was to channel all St Marys Bay and Masefield Beach sewage overflows to a holding tunnel and then be pumped back to the trunk sewer when capacity allowed. If the tunnel filled any surplus (overflow) would be discharged via an outfall near the Harbour Bridge.</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339725" y="365125"/>
            <a:ext cx="11485563" cy="1325563"/>
          </a:xfrm>
        </p:spPr>
        <p:txBody>
          <a:bodyPr/>
          <a:lstStyle/>
          <a:p>
            <a:pPr algn="ctr">
              <a:defRPr/>
            </a:pPr>
            <a:r>
              <a:rPr lang="en-NZ" b="1">
                <a:effectLst>
                  <a:outerShdw blurRad="38100" dist="38100" dir="2700000" algn="tl">
                    <a:srgbClr val="FFFFFF"/>
                  </a:outerShdw>
                </a:effectLst>
                <a:latin typeface="Calibri" pitchFamily="34" charset="0"/>
              </a:rPr>
              <a:t>Sewage and Storm Water Issues</a:t>
            </a:r>
          </a:p>
        </p:txBody>
      </p:sp>
      <p:sp>
        <p:nvSpPr>
          <p:cNvPr id="31747" name="Content Placeholder 2"/>
          <p:cNvSpPr>
            <a:spLocks noGrp="1"/>
          </p:cNvSpPr>
          <p:nvPr>
            <p:ph idx="4294967295"/>
          </p:nvPr>
        </p:nvSpPr>
        <p:spPr>
          <a:xfrm>
            <a:off x="10218738" y="9431338"/>
            <a:ext cx="1454150" cy="817562"/>
          </a:xfrm>
        </p:spPr>
        <p:txBody>
          <a:bodyPr/>
          <a:lstStyle/>
          <a:p>
            <a:pPr>
              <a:buFont typeface="Arial" charset="0"/>
              <a:buNone/>
            </a:pPr>
            <a:endParaRPr lang="en-NZ"/>
          </a:p>
        </p:txBody>
      </p:sp>
      <p:sp>
        <p:nvSpPr>
          <p:cNvPr id="31748" name="Content Placeholder 2"/>
          <p:cNvSpPr txBox="1">
            <a:spLocks/>
          </p:cNvSpPr>
          <p:nvPr/>
        </p:nvSpPr>
        <p:spPr bwMode="auto">
          <a:xfrm>
            <a:off x="1165225" y="518615"/>
            <a:ext cx="10515600" cy="979539"/>
          </a:xfrm>
          <a:prstGeom prst="rect">
            <a:avLst/>
          </a:prstGeom>
          <a:noFill/>
          <a:ln w="9525">
            <a:noFill/>
            <a:miter lim="800000"/>
            <a:headEnd/>
            <a:tailEnd/>
          </a:ln>
        </p:spPr>
        <p:txBody>
          <a:bodyPr/>
          <a:lstStyle/>
          <a:p>
            <a:pPr marL="228600" indent="-228600" eaLnBrk="0" hangingPunct="0">
              <a:lnSpc>
                <a:spcPct val="90000"/>
              </a:lnSpc>
              <a:spcBef>
                <a:spcPts val="1000"/>
              </a:spcBef>
              <a:buFont typeface="Arial" charset="0"/>
              <a:buChar char="•"/>
            </a:pPr>
            <a:endParaRPr lang="en-NZ" sz="6000" dirty="0">
              <a:latin typeface="Calibri" pitchFamily="34" charset="0"/>
            </a:endParaRPr>
          </a:p>
        </p:txBody>
      </p:sp>
      <p:pic>
        <p:nvPicPr>
          <p:cNvPr id="31749" name="Picture 1"/>
          <p:cNvPicPr>
            <a:picLocks noChangeAspect="1"/>
          </p:cNvPicPr>
          <p:nvPr/>
        </p:nvPicPr>
        <p:blipFill>
          <a:blip r:embed="rId3"/>
          <a:srcRect/>
          <a:stretch>
            <a:fillRect/>
          </a:stretch>
        </p:blipFill>
        <p:spPr bwMode="auto">
          <a:xfrm>
            <a:off x="5250826" y="4722125"/>
            <a:ext cx="6422062" cy="1750799"/>
          </a:xfrm>
          <a:prstGeom prst="rect">
            <a:avLst/>
          </a:prstGeom>
          <a:noFill/>
          <a:ln w="9525">
            <a:noFill/>
            <a:miter lim="800000"/>
            <a:headEnd/>
            <a:tailEnd/>
          </a:ln>
        </p:spPr>
      </p:pic>
      <p:sp>
        <p:nvSpPr>
          <p:cNvPr id="31750" name="Text Box 6"/>
          <p:cNvSpPr txBox="1">
            <a:spLocks noChangeArrowheads="1"/>
          </p:cNvSpPr>
          <p:nvPr/>
        </p:nvSpPr>
        <p:spPr bwMode="auto">
          <a:xfrm>
            <a:off x="1165225" y="1822798"/>
            <a:ext cx="10975975" cy="4031873"/>
          </a:xfrm>
          <a:prstGeom prst="rect">
            <a:avLst/>
          </a:prstGeom>
          <a:noFill/>
          <a:ln w="9525">
            <a:noFill/>
            <a:miter lim="800000"/>
            <a:headEnd/>
            <a:tailEnd/>
          </a:ln>
        </p:spPr>
        <p:txBody>
          <a:bodyPr>
            <a:spAutoFit/>
          </a:bodyPr>
          <a:lstStyle/>
          <a:p>
            <a:r>
              <a:rPr lang="en-NZ" sz="3200" dirty="0">
                <a:latin typeface="Calibri" pitchFamily="34" charset="0"/>
              </a:rPr>
              <a:t>HBRAI and SMBA appealed because continued old practices using the combined sewer system.</a:t>
            </a:r>
          </a:p>
          <a:p>
            <a:endParaRPr lang="en-NZ" sz="3200" dirty="0">
              <a:latin typeface="Calibri" pitchFamily="34" charset="0"/>
            </a:endParaRPr>
          </a:p>
          <a:p>
            <a:r>
              <a:rPr lang="en-NZ" sz="3200" dirty="0">
                <a:latin typeface="Calibri" pitchFamily="34" charset="0"/>
              </a:rPr>
              <a:t>SMBA engaged Australian expert, found many shortcomings</a:t>
            </a:r>
          </a:p>
          <a:p>
            <a:r>
              <a:rPr lang="en-NZ" sz="3200" dirty="0">
                <a:latin typeface="Calibri" pitchFamily="34" charset="0"/>
              </a:rPr>
              <a:t>Many changes made to project. Council refunded costs of our expert!</a:t>
            </a:r>
          </a:p>
          <a:p>
            <a:endParaRPr lang="en-NZ" sz="3200" dirty="0">
              <a:latin typeface="Calibri" pitchFamily="34" charset="0"/>
            </a:endParaRPr>
          </a:p>
          <a:p>
            <a:endParaRPr lang="en-NZ" sz="3200" dirty="0">
              <a:latin typeface="Calibr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0" y="365125"/>
            <a:ext cx="11485563" cy="1325563"/>
          </a:xfrm>
        </p:spPr>
        <p:txBody>
          <a:bodyPr/>
          <a:lstStyle/>
          <a:p>
            <a:pPr algn="ctr">
              <a:defRPr/>
            </a:pPr>
            <a:r>
              <a:rPr lang="en-NZ" b="1">
                <a:effectLst>
                  <a:outerShdw blurRad="38100" dist="38100" dir="2700000" algn="tl">
                    <a:srgbClr val="FFFFFF"/>
                  </a:outerShdw>
                </a:effectLst>
                <a:latin typeface="Calibri" pitchFamily="34" charset="0"/>
              </a:rPr>
              <a:t>Sewage and Storm Water Issues</a:t>
            </a:r>
          </a:p>
        </p:txBody>
      </p:sp>
      <p:sp>
        <p:nvSpPr>
          <p:cNvPr id="31748" name="Content Placeholder 2"/>
          <p:cNvSpPr txBox="1">
            <a:spLocks/>
          </p:cNvSpPr>
          <p:nvPr/>
        </p:nvSpPr>
        <p:spPr bwMode="auto">
          <a:xfrm>
            <a:off x="1165225" y="518615"/>
            <a:ext cx="10515600" cy="979539"/>
          </a:xfrm>
          <a:prstGeom prst="rect">
            <a:avLst/>
          </a:prstGeom>
          <a:noFill/>
          <a:ln w="9525">
            <a:noFill/>
            <a:miter lim="800000"/>
            <a:headEnd/>
            <a:tailEnd/>
          </a:ln>
        </p:spPr>
        <p:txBody>
          <a:bodyPr/>
          <a:lstStyle/>
          <a:p>
            <a:pPr marL="228600" indent="-228600" eaLnBrk="0" hangingPunct="0">
              <a:lnSpc>
                <a:spcPct val="90000"/>
              </a:lnSpc>
              <a:spcBef>
                <a:spcPts val="1000"/>
              </a:spcBef>
              <a:buFont typeface="Arial" charset="0"/>
              <a:buChar char="•"/>
            </a:pPr>
            <a:endParaRPr lang="en-NZ" sz="6000" dirty="0">
              <a:latin typeface="Calibri" pitchFamily="34" charset="0"/>
            </a:endParaRPr>
          </a:p>
        </p:txBody>
      </p:sp>
      <p:pic>
        <p:nvPicPr>
          <p:cNvPr id="31749" name="Picture 1"/>
          <p:cNvPicPr>
            <a:picLocks noChangeAspect="1"/>
          </p:cNvPicPr>
          <p:nvPr/>
        </p:nvPicPr>
        <p:blipFill>
          <a:blip r:embed="rId3"/>
          <a:srcRect/>
          <a:stretch>
            <a:fillRect/>
          </a:stretch>
        </p:blipFill>
        <p:spPr bwMode="auto">
          <a:xfrm>
            <a:off x="7007928" y="5172501"/>
            <a:ext cx="4870173" cy="1327719"/>
          </a:xfrm>
          <a:prstGeom prst="rect">
            <a:avLst/>
          </a:prstGeom>
          <a:noFill/>
          <a:ln w="9525">
            <a:noFill/>
            <a:miter lim="800000"/>
            <a:headEnd/>
            <a:tailEnd/>
          </a:ln>
        </p:spPr>
      </p:pic>
      <p:sp>
        <p:nvSpPr>
          <p:cNvPr id="31750" name="Text Box 6"/>
          <p:cNvSpPr txBox="1">
            <a:spLocks noChangeArrowheads="1"/>
          </p:cNvSpPr>
          <p:nvPr/>
        </p:nvSpPr>
        <p:spPr bwMode="auto">
          <a:xfrm>
            <a:off x="594518" y="1498154"/>
            <a:ext cx="10975975" cy="5016758"/>
          </a:xfrm>
          <a:prstGeom prst="rect">
            <a:avLst/>
          </a:prstGeom>
          <a:noFill/>
          <a:ln w="9525">
            <a:noFill/>
            <a:miter lim="800000"/>
            <a:headEnd/>
            <a:tailEnd/>
          </a:ln>
        </p:spPr>
        <p:txBody>
          <a:bodyPr>
            <a:spAutoFit/>
          </a:bodyPr>
          <a:lstStyle/>
          <a:p>
            <a:endParaRPr lang="en-NZ" sz="3200" dirty="0">
              <a:latin typeface="Calibri" pitchFamily="34" charset="0"/>
            </a:endParaRPr>
          </a:p>
          <a:p>
            <a:r>
              <a:rPr lang="en-NZ" sz="3200" dirty="0">
                <a:latin typeface="Calibri" pitchFamily="34" charset="0"/>
              </a:rPr>
              <a:t>New outfall will have no material effect on Herne Bay beaches. </a:t>
            </a:r>
          </a:p>
          <a:p>
            <a:endParaRPr lang="en-NZ" sz="3200" dirty="0">
              <a:latin typeface="Calibri" pitchFamily="34" charset="0"/>
            </a:endParaRPr>
          </a:p>
          <a:p>
            <a:r>
              <a:rPr lang="en-NZ" sz="3200" dirty="0">
                <a:latin typeface="Calibri" pitchFamily="34" charset="0"/>
              </a:rPr>
              <a:t>Many safeguards were able to be added via our appeal.</a:t>
            </a:r>
          </a:p>
          <a:p>
            <a:r>
              <a:rPr lang="en-NZ" sz="3200" dirty="0">
                <a:latin typeface="Calibri" pitchFamily="34" charset="0"/>
              </a:rPr>
              <a:t>Agreement with Council on revised project. </a:t>
            </a:r>
          </a:p>
          <a:p>
            <a:r>
              <a:rPr lang="en-NZ" sz="3200" dirty="0">
                <a:latin typeface="Calibri" pitchFamily="34" charset="0"/>
              </a:rPr>
              <a:t>Includes separation commitment for Herne Bay by 2025</a:t>
            </a:r>
          </a:p>
          <a:p>
            <a:r>
              <a:rPr lang="en-NZ" sz="3200" dirty="0">
                <a:latin typeface="Calibri" pitchFamily="34" charset="0"/>
              </a:rPr>
              <a:t>HBRAI share of costs funded by a few local benefactors. </a:t>
            </a:r>
          </a:p>
          <a:p>
            <a:endParaRPr lang="en-NZ" sz="3200" dirty="0">
              <a:latin typeface="Calibri" pitchFamily="34" charset="0"/>
            </a:endParaRPr>
          </a:p>
          <a:p>
            <a:r>
              <a:rPr lang="en-NZ" sz="3200" dirty="0">
                <a:latin typeface="Calibri" pitchFamily="34" charset="0"/>
              </a:rPr>
              <a:t>Thanks to all who helped.</a:t>
            </a:r>
          </a:p>
          <a:p>
            <a:endParaRPr lang="en-NZ" sz="3200" dirty="0">
              <a:latin typeface="Calibri" pitchFamily="34" charset="0"/>
            </a:endParaRPr>
          </a:p>
        </p:txBody>
      </p:sp>
    </p:spTree>
    <p:extLst>
      <p:ext uri="{BB962C8B-B14F-4D97-AF65-F5344CB8AC3E}">
        <p14:creationId xmlns:p14="http://schemas.microsoft.com/office/powerpoint/2010/main" val="276054794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pPr algn="ctr">
              <a:defRPr/>
            </a:pPr>
            <a:r>
              <a:rPr lang="en-NZ" b="1" dirty="0">
                <a:effectLst>
                  <a:outerShdw blurRad="38100" dist="38100" dir="2700000" algn="tl">
                    <a:srgbClr val="FFFFFF"/>
                  </a:outerShdw>
                </a:effectLst>
                <a:latin typeface="Calibri" pitchFamily="34" charset="0"/>
              </a:rPr>
              <a:t>Storm Water Discharges</a:t>
            </a:r>
            <a:br>
              <a:rPr lang="en-NZ" b="1" dirty="0">
                <a:effectLst>
                  <a:outerShdw blurRad="38100" dist="38100" dir="2700000" algn="tl">
                    <a:srgbClr val="FFFFFF"/>
                  </a:outerShdw>
                </a:effectLst>
                <a:latin typeface="Calibri" pitchFamily="34" charset="0"/>
              </a:rPr>
            </a:br>
            <a:endParaRPr lang="en-NZ" b="1" dirty="0">
              <a:effectLst>
                <a:outerShdw blurRad="38100" dist="38100" dir="2700000" algn="tl">
                  <a:srgbClr val="FFFFFF"/>
                </a:outerShdw>
              </a:effectLst>
              <a:latin typeface="Calibri" pitchFamily="34" charset="0"/>
            </a:endParaRPr>
          </a:p>
        </p:txBody>
      </p:sp>
      <p:sp>
        <p:nvSpPr>
          <p:cNvPr id="32771" name="Content Placeholder 2"/>
          <p:cNvSpPr txBox="1">
            <a:spLocks/>
          </p:cNvSpPr>
          <p:nvPr/>
        </p:nvSpPr>
        <p:spPr bwMode="auto">
          <a:xfrm>
            <a:off x="1165225" y="1569493"/>
            <a:ext cx="10515600" cy="2299245"/>
          </a:xfrm>
          <a:prstGeom prst="rect">
            <a:avLst/>
          </a:prstGeom>
          <a:noFill/>
          <a:ln w="9525">
            <a:noFill/>
            <a:miter lim="800000"/>
            <a:headEnd/>
            <a:tailEnd/>
          </a:ln>
        </p:spPr>
        <p:txBody>
          <a:bodyPr/>
          <a:lstStyle/>
          <a:p>
            <a:pPr marL="228600" indent="-228600" eaLnBrk="0" hangingPunct="0">
              <a:lnSpc>
                <a:spcPct val="90000"/>
              </a:lnSpc>
              <a:spcBef>
                <a:spcPts val="1000"/>
              </a:spcBef>
              <a:buFont typeface="Arial" charset="0"/>
              <a:buChar char="•"/>
            </a:pPr>
            <a:endParaRPr lang="en-NZ" sz="6000">
              <a:latin typeface="Calibri" pitchFamily="34" charset="0"/>
            </a:endParaRPr>
          </a:p>
        </p:txBody>
      </p:sp>
      <p:pic>
        <p:nvPicPr>
          <p:cNvPr id="32772" name="Picture 1"/>
          <p:cNvPicPr>
            <a:picLocks noChangeAspect="1"/>
          </p:cNvPicPr>
          <p:nvPr/>
        </p:nvPicPr>
        <p:blipFill>
          <a:blip r:embed="rId3"/>
          <a:srcRect/>
          <a:stretch>
            <a:fillRect/>
          </a:stretch>
        </p:blipFill>
        <p:spPr bwMode="auto">
          <a:xfrm>
            <a:off x="4450545" y="4623559"/>
            <a:ext cx="7456488" cy="2033588"/>
          </a:xfrm>
          <a:prstGeom prst="rect">
            <a:avLst/>
          </a:prstGeom>
          <a:noFill/>
          <a:ln w="9525">
            <a:noFill/>
            <a:miter lim="800000"/>
            <a:headEnd/>
            <a:tailEnd/>
          </a:ln>
        </p:spPr>
      </p:pic>
      <p:sp>
        <p:nvSpPr>
          <p:cNvPr id="32773" name="Text Box 6"/>
          <p:cNvSpPr txBox="1">
            <a:spLocks noChangeArrowheads="1"/>
          </p:cNvSpPr>
          <p:nvPr/>
        </p:nvSpPr>
        <p:spPr bwMode="auto">
          <a:xfrm>
            <a:off x="1044575" y="1692275"/>
            <a:ext cx="9353550" cy="3046988"/>
          </a:xfrm>
          <a:prstGeom prst="rect">
            <a:avLst/>
          </a:prstGeom>
          <a:noFill/>
          <a:ln w="9525">
            <a:noFill/>
            <a:miter lim="800000"/>
            <a:headEnd/>
            <a:tailEnd/>
          </a:ln>
        </p:spPr>
        <p:txBody>
          <a:bodyPr>
            <a:spAutoFit/>
          </a:bodyPr>
          <a:lstStyle/>
          <a:p>
            <a:pPr>
              <a:buFontTx/>
              <a:buChar char="•"/>
            </a:pPr>
            <a:r>
              <a:rPr lang="en-NZ" sz="3200" dirty="0">
                <a:latin typeface="Calibri" pitchFamily="34" charset="0"/>
              </a:rPr>
              <a:t>Auckland Wide Storm Water Discharge Consent to 	combine all existing and future discharges to one 	35 year consent.</a:t>
            </a:r>
          </a:p>
          <a:p>
            <a:pPr>
              <a:buFontTx/>
              <a:buChar char="•"/>
            </a:pPr>
            <a:endParaRPr lang="en-NZ" sz="3200" dirty="0">
              <a:latin typeface="Calibri" pitchFamily="34" charset="0"/>
            </a:endParaRPr>
          </a:p>
          <a:p>
            <a:pPr>
              <a:buFontTx/>
              <a:buChar char="•"/>
            </a:pPr>
            <a:r>
              <a:rPr lang="en-NZ" sz="3200" dirty="0">
                <a:latin typeface="Calibri" pitchFamily="34" charset="0"/>
              </a:rPr>
              <a:t>Council successfully applied for a 35 year storm water 	discharge consent.</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7826" name="Title 1"/>
          <p:cNvSpPr>
            <a:spLocks noGrp="1"/>
          </p:cNvSpPr>
          <p:nvPr>
            <p:ph type="title" idx="4294967295"/>
          </p:nvPr>
        </p:nvSpPr>
        <p:spPr/>
        <p:txBody>
          <a:bodyPr/>
          <a:lstStyle/>
          <a:p>
            <a:pPr algn="ctr">
              <a:defRPr/>
            </a:pPr>
            <a:r>
              <a:rPr lang="en-NZ" b="1">
                <a:effectLst>
                  <a:outerShdw blurRad="38100" dist="38100" dir="2700000" algn="tl">
                    <a:srgbClr val="FFFFFF"/>
                  </a:outerShdw>
                </a:effectLst>
                <a:latin typeface="Calibri" pitchFamily="34" charset="0"/>
              </a:rPr>
              <a:t>Sewage and Storm Water Issues</a:t>
            </a:r>
            <a:br>
              <a:rPr lang="en-NZ" b="1">
                <a:effectLst>
                  <a:outerShdw blurRad="38100" dist="38100" dir="2700000" algn="tl">
                    <a:srgbClr val="FFFFFF"/>
                  </a:outerShdw>
                </a:effectLst>
                <a:latin typeface="Calibri" pitchFamily="34" charset="0"/>
              </a:rPr>
            </a:br>
            <a:endParaRPr lang="en-NZ" b="1">
              <a:effectLst>
                <a:outerShdw blurRad="38100" dist="38100" dir="2700000" algn="tl">
                  <a:srgbClr val="FFFFFF"/>
                </a:outerShdw>
              </a:effectLst>
              <a:latin typeface="Calibri" pitchFamily="34" charset="0"/>
            </a:endParaRPr>
          </a:p>
        </p:txBody>
      </p:sp>
      <p:sp>
        <p:nvSpPr>
          <p:cNvPr id="33795" name="Content Placeholder 2"/>
          <p:cNvSpPr txBox="1">
            <a:spLocks/>
          </p:cNvSpPr>
          <p:nvPr/>
        </p:nvSpPr>
        <p:spPr bwMode="auto">
          <a:xfrm>
            <a:off x="1165225" y="631825"/>
            <a:ext cx="10515600" cy="3236913"/>
          </a:xfrm>
          <a:prstGeom prst="rect">
            <a:avLst/>
          </a:prstGeom>
          <a:noFill/>
          <a:ln w="9525">
            <a:noFill/>
            <a:miter lim="800000"/>
            <a:headEnd/>
            <a:tailEnd/>
          </a:ln>
        </p:spPr>
        <p:txBody>
          <a:bodyPr/>
          <a:lstStyle/>
          <a:p>
            <a:pPr marL="228600" indent="-228600" eaLnBrk="0" hangingPunct="0">
              <a:lnSpc>
                <a:spcPct val="90000"/>
              </a:lnSpc>
              <a:spcBef>
                <a:spcPts val="1000"/>
              </a:spcBef>
              <a:buFont typeface="Arial" charset="0"/>
              <a:buChar char="•"/>
            </a:pPr>
            <a:endParaRPr lang="en-NZ" sz="6000">
              <a:latin typeface="Calibri" pitchFamily="34" charset="0"/>
            </a:endParaRPr>
          </a:p>
        </p:txBody>
      </p:sp>
      <p:pic>
        <p:nvPicPr>
          <p:cNvPr id="33796" name="Picture 1"/>
          <p:cNvPicPr>
            <a:picLocks noChangeAspect="1"/>
          </p:cNvPicPr>
          <p:nvPr/>
        </p:nvPicPr>
        <p:blipFill>
          <a:blip r:embed="rId3"/>
          <a:srcRect/>
          <a:stretch>
            <a:fillRect/>
          </a:stretch>
        </p:blipFill>
        <p:spPr bwMode="auto">
          <a:xfrm>
            <a:off x="6423025" y="5238373"/>
            <a:ext cx="5524500" cy="1506537"/>
          </a:xfrm>
          <a:prstGeom prst="rect">
            <a:avLst/>
          </a:prstGeom>
          <a:noFill/>
          <a:ln w="9525">
            <a:noFill/>
            <a:miter lim="800000"/>
            <a:headEnd/>
            <a:tailEnd/>
          </a:ln>
        </p:spPr>
      </p:pic>
      <p:sp>
        <p:nvSpPr>
          <p:cNvPr id="33797" name="Text Box 5"/>
          <p:cNvSpPr txBox="1">
            <a:spLocks noChangeArrowheads="1"/>
          </p:cNvSpPr>
          <p:nvPr/>
        </p:nvSpPr>
        <p:spPr bwMode="auto">
          <a:xfrm>
            <a:off x="365125" y="1206500"/>
            <a:ext cx="9353550" cy="4031873"/>
          </a:xfrm>
          <a:prstGeom prst="rect">
            <a:avLst/>
          </a:prstGeom>
          <a:noFill/>
          <a:ln w="9525">
            <a:noFill/>
            <a:miter lim="800000"/>
            <a:headEnd/>
            <a:tailEnd/>
          </a:ln>
        </p:spPr>
        <p:txBody>
          <a:bodyPr>
            <a:spAutoFit/>
          </a:bodyPr>
          <a:lstStyle/>
          <a:p>
            <a:pPr>
              <a:buFontTx/>
              <a:buChar char="•"/>
            </a:pPr>
            <a:r>
              <a:rPr lang="en-NZ" sz="3200" dirty="0">
                <a:latin typeface="Calibri" pitchFamily="34" charset="0"/>
              </a:rPr>
              <a:t>Prescribed consultation with the Property Council and 	Metals NZ but not the public.</a:t>
            </a:r>
          </a:p>
          <a:p>
            <a:pPr>
              <a:buFontTx/>
              <a:buChar char="•"/>
            </a:pPr>
            <a:endParaRPr lang="en-NZ" sz="3200" dirty="0">
              <a:latin typeface="Calibri" pitchFamily="34" charset="0"/>
            </a:endParaRPr>
          </a:p>
          <a:p>
            <a:pPr>
              <a:buFontTx/>
              <a:buChar char="•"/>
            </a:pPr>
            <a:r>
              <a:rPr lang="en-NZ" sz="3200" dirty="0">
                <a:latin typeface="Calibri" pitchFamily="34" charset="0"/>
              </a:rPr>
              <a:t>HBRAI and SMBA appealed.</a:t>
            </a:r>
          </a:p>
          <a:p>
            <a:pPr>
              <a:buFontTx/>
              <a:buChar char="•"/>
            </a:pPr>
            <a:endParaRPr lang="en-NZ" sz="3200" dirty="0">
              <a:latin typeface="Calibri" pitchFamily="34" charset="0"/>
            </a:endParaRPr>
          </a:p>
          <a:p>
            <a:pPr>
              <a:buFontTx/>
              <a:buChar char="•"/>
            </a:pPr>
            <a:r>
              <a:rPr lang="en-NZ" sz="3200" dirty="0">
                <a:latin typeface="Calibri" pitchFamily="34" charset="0"/>
              </a:rPr>
              <a:t>Changes now require public consultation, 	measurement of storm water pollutants and 	mitigation/elimination contaminant effects.</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157288" y="365125"/>
            <a:ext cx="8105775" cy="1325563"/>
          </a:xfrm>
        </p:spPr>
        <p:txBody>
          <a:bodyPr/>
          <a:lstStyle/>
          <a:p>
            <a:pPr algn="ctr" eaLnBrk="1" hangingPunct="1"/>
            <a:r>
              <a:rPr lang="en-AU" sz="3600" b="1">
                <a:latin typeface="Calibri" pitchFamily="34" charset="0"/>
              </a:rPr>
              <a:t>Your Committee</a:t>
            </a:r>
            <a:r>
              <a:rPr lang="en-AU" sz="3600" b="1"/>
              <a:t> </a:t>
            </a:r>
            <a:endParaRPr lang="en-US" sz="3600" b="1"/>
          </a:p>
        </p:txBody>
      </p:sp>
      <p:sp>
        <p:nvSpPr>
          <p:cNvPr id="17411" name="Content Placeholder 2"/>
          <p:cNvSpPr>
            <a:spLocks noGrp="1"/>
          </p:cNvSpPr>
          <p:nvPr>
            <p:ph idx="4294967295"/>
          </p:nvPr>
        </p:nvSpPr>
        <p:spPr>
          <a:xfrm>
            <a:off x="2295525" y="1782763"/>
            <a:ext cx="8921750" cy="4379912"/>
          </a:xfrm>
        </p:spPr>
        <p:txBody>
          <a:bodyPr/>
          <a:lstStyle/>
          <a:p>
            <a:pPr eaLnBrk="1" hangingPunct="1">
              <a:lnSpc>
                <a:spcPct val="80000"/>
              </a:lnSpc>
            </a:pPr>
            <a:r>
              <a:rPr lang="en-AU" dirty="0"/>
              <a:t>Co – Chairs – Dirk Hudig,  Don Mathieson</a:t>
            </a:r>
          </a:p>
          <a:p>
            <a:pPr eaLnBrk="1" hangingPunct="1">
              <a:lnSpc>
                <a:spcPct val="80000"/>
              </a:lnSpc>
            </a:pPr>
            <a:r>
              <a:rPr lang="en-AU" dirty="0"/>
              <a:t>Marian Kohler – Heritage and Street Trees, Door</a:t>
            </a:r>
          </a:p>
          <a:p>
            <a:pPr eaLnBrk="1" hangingPunct="1">
              <a:lnSpc>
                <a:spcPct val="80000"/>
              </a:lnSpc>
            </a:pPr>
            <a:r>
              <a:rPr lang="en-AU" dirty="0"/>
              <a:t>Alastair McLaren – Chair Traffic sub committee</a:t>
            </a:r>
          </a:p>
          <a:p>
            <a:pPr eaLnBrk="1" hangingPunct="1">
              <a:lnSpc>
                <a:spcPct val="80000"/>
              </a:lnSpc>
            </a:pPr>
            <a:r>
              <a:rPr lang="en-AU" dirty="0"/>
              <a:t>Peter Stewart – Communications and traffic sub committee</a:t>
            </a:r>
          </a:p>
          <a:p>
            <a:pPr eaLnBrk="1" hangingPunct="1">
              <a:lnSpc>
                <a:spcPct val="80000"/>
              </a:lnSpc>
            </a:pPr>
            <a:r>
              <a:rPr lang="en-AU" dirty="0"/>
              <a:t>John Fay – Traffic sub committee </a:t>
            </a:r>
          </a:p>
          <a:p>
            <a:pPr eaLnBrk="1" hangingPunct="1">
              <a:lnSpc>
                <a:spcPct val="80000"/>
              </a:lnSpc>
            </a:pPr>
            <a:r>
              <a:rPr lang="en-AU" dirty="0" err="1"/>
              <a:t>Gray</a:t>
            </a:r>
            <a:r>
              <a:rPr lang="en-AU" dirty="0"/>
              <a:t> Sorrell - Traffic sub committee </a:t>
            </a:r>
          </a:p>
          <a:p>
            <a:pPr eaLnBrk="1" hangingPunct="1">
              <a:lnSpc>
                <a:spcPct val="80000"/>
              </a:lnSpc>
            </a:pPr>
            <a:r>
              <a:rPr lang="en-AU" dirty="0"/>
              <a:t>Kate Stanton – Committee and Door</a:t>
            </a:r>
          </a:p>
          <a:p>
            <a:pPr eaLnBrk="1" hangingPunct="1">
              <a:lnSpc>
                <a:spcPct val="80000"/>
              </a:lnSpc>
            </a:pPr>
            <a:r>
              <a:rPr lang="en-AU" dirty="0"/>
              <a:t>Neil Spencer – Committee </a:t>
            </a:r>
          </a:p>
          <a:p>
            <a:pPr eaLnBrk="1" hangingPunct="1">
              <a:lnSpc>
                <a:spcPct val="80000"/>
              </a:lnSpc>
            </a:pPr>
            <a:endParaRPr lang="en-AU" dirty="0"/>
          </a:p>
          <a:p>
            <a:pPr eaLnBrk="1" hangingPunct="1">
              <a:lnSpc>
                <a:spcPct val="80000"/>
              </a:lnSpc>
            </a:pPr>
            <a:endParaRPr lang="en-US" dirty="0"/>
          </a:p>
        </p:txBody>
      </p:sp>
      <p:pic>
        <p:nvPicPr>
          <p:cNvPr id="17412" name="Picture 1"/>
          <p:cNvPicPr>
            <a:picLocks noChangeAspect="1"/>
          </p:cNvPicPr>
          <p:nvPr/>
        </p:nvPicPr>
        <p:blipFill>
          <a:blip r:embed="rId3"/>
          <a:srcRect/>
          <a:stretch>
            <a:fillRect/>
          </a:stretch>
        </p:blipFill>
        <p:spPr bwMode="auto">
          <a:xfrm>
            <a:off x="7308850" y="5368925"/>
            <a:ext cx="4667250"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algn="ctr">
              <a:defRPr/>
            </a:pPr>
            <a:r>
              <a:rPr lang="en-NZ" b="1">
                <a:effectLst>
                  <a:outerShdw blurRad="38100" dist="38100" dir="2700000" algn="tl">
                    <a:srgbClr val="FFFFFF"/>
                  </a:outerShdw>
                </a:effectLst>
                <a:latin typeface="Calibri" pitchFamily="34" charset="0"/>
              </a:rPr>
              <a:t>This and Next Year</a:t>
            </a:r>
            <a:br>
              <a:rPr lang="en-NZ" b="1">
                <a:effectLst>
                  <a:outerShdw blurRad="38100" dist="38100" dir="2700000" algn="tl">
                    <a:srgbClr val="FFFFFF"/>
                  </a:outerShdw>
                </a:effectLst>
                <a:latin typeface="Calibri" pitchFamily="34" charset="0"/>
              </a:rPr>
            </a:br>
            <a:endParaRPr lang="en-NZ" b="1">
              <a:effectLst>
                <a:outerShdw blurRad="38100" dist="38100" dir="2700000" algn="tl">
                  <a:srgbClr val="FFFFFF"/>
                </a:outerShdw>
              </a:effectLst>
              <a:latin typeface="Calibri" pitchFamily="34" charset="0"/>
            </a:endParaRPr>
          </a:p>
        </p:txBody>
      </p:sp>
      <p:sp>
        <p:nvSpPr>
          <p:cNvPr id="37891" name="Content Placeholder 2"/>
          <p:cNvSpPr txBox="1">
            <a:spLocks/>
          </p:cNvSpPr>
          <p:nvPr/>
        </p:nvSpPr>
        <p:spPr bwMode="auto">
          <a:xfrm>
            <a:off x="1165225" y="631825"/>
            <a:ext cx="10515600" cy="3236913"/>
          </a:xfrm>
          <a:prstGeom prst="rect">
            <a:avLst/>
          </a:prstGeom>
          <a:noFill/>
          <a:ln w="9525">
            <a:noFill/>
            <a:miter lim="800000"/>
            <a:headEnd/>
            <a:tailEnd/>
          </a:ln>
        </p:spPr>
        <p:txBody>
          <a:bodyPr/>
          <a:lstStyle/>
          <a:p>
            <a:pPr marL="228600" indent="-228600" eaLnBrk="0" hangingPunct="0">
              <a:lnSpc>
                <a:spcPct val="90000"/>
              </a:lnSpc>
              <a:spcBef>
                <a:spcPts val="1000"/>
              </a:spcBef>
              <a:buFont typeface="Arial" charset="0"/>
              <a:buChar char="•"/>
            </a:pPr>
            <a:endParaRPr lang="en-NZ" sz="6000">
              <a:latin typeface="Calibri" pitchFamily="34" charset="0"/>
            </a:endParaRPr>
          </a:p>
        </p:txBody>
      </p:sp>
      <p:pic>
        <p:nvPicPr>
          <p:cNvPr id="37892" name="Picture 1"/>
          <p:cNvPicPr>
            <a:picLocks noChangeAspect="1"/>
          </p:cNvPicPr>
          <p:nvPr/>
        </p:nvPicPr>
        <p:blipFill>
          <a:blip r:embed="rId3"/>
          <a:srcRect/>
          <a:stretch>
            <a:fillRect/>
          </a:stretch>
        </p:blipFill>
        <p:spPr bwMode="auto">
          <a:xfrm>
            <a:off x="5698367" y="4738688"/>
            <a:ext cx="6180838" cy="1685499"/>
          </a:xfrm>
          <a:prstGeom prst="rect">
            <a:avLst/>
          </a:prstGeom>
          <a:noFill/>
          <a:ln w="9525">
            <a:noFill/>
            <a:miter lim="800000"/>
            <a:headEnd/>
            <a:tailEnd/>
          </a:ln>
        </p:spPr>
      </p:pic>
      <p:sp>
        <p:nvSpPr>
          <p:cNvPr id="37893" name="Text Box 6"/>
          <p:cNvSpPr txBox="1">
            <a:spLocks noChangeArrowheads="1"/>
          </p:cNvSpPr>
          <p:nvPr/>
        </p:nvSpPr>
        <p:spPr bwMode="auto">
          <a:xfrm>
            <a:off x="628650" y="1316961"/>
            <a:ext cx="10139434" cy="4524315"/>
          </a:xfrm>
          <a:prstGeom prst="rect">
            <a:avLst/>
          </a:prstGeom>
          <a:noFill/>
          <a:ln w="9525">
            <a:noFill/>
            <a:miter lim="800000"/>
            <a:headEnd/>
            <a:tailEnd/>
          </a:ln>
        </p:spPr>
        <p:txBody>
          <a:bodyPr wrap="square">
            <a:spAutoFit/>
          </a:bodyPr>
          <a:lstStyle/>
          <a:p>
            <a:pPr>
              <a:buFontTx/>
              <a:buChar char="•"/>
            </a:pPr>
            <a:r>
              <a:rPr lang="en-NZ" sz="3200" dirty="0">
                <a:latin typeface="Calibri" pitchFamily="34" charset="0"/>
              </a:rPr>
              <a:t>Plan 26 Changes for dimensional changes to the 	Unitary 	Plan after 600 consents were deemed 	invalid.</a:t>
            </a:r>
          </a:p>
          <a:p>
            <a:pPr>
              <a:buFontTx/>
              <a:buChar char="•"/>
            </a:pPr>
            <a:r>
              <a:rPr lang="en-NZ" sz="3200" dirty="0">
                <a:latin typeface="Calibri" pitchFamily="34" charset="0"/>
              </a:rPr>
              <a:t>HBRAI and SMBA have made submissions and there is 	a commissioner hearing next year.</a:t>
            </a:r>
          </a:p>
          <a:p>
            <a:pPr>
              <a:buFontTx/>
              <a:buChar char="•"/>
            </a:pPr>
            <a:r>
              <a:rPr lang="en-NZ" sz="3200" dirty="0" err="1">
                <a:latin typeface="Calibri" pitchFamily="34" charset="0"/>
              </a:rPr>
              <a:t>Skypath</a:t>
            </a:r>
            <a:r>
              <a:rPr lang="en-NZ" sz="3200" dirty="0">
                <a:latin typeface="Calibri" pitchFamily="34" charset="0"/>
              </a:rPr>
              <a:t> effects on local parking and traffic.</a:t>
            </a:r>
          </a:p>
          <a:p>
            <a:pPr>
              <a:buFontTx/>
              <a:buChar char="•"/>
            </a:pPr>
            <a:endParaRPr lang="en-NZ" sz="3200" dirty="0">
              <a:latin typeface="Calibri" pitchFamily="34" charset="0"/>
            </a:endParaRPr>
          </a:p>
          <a:p>
            <a:pPr>
              <a:buFontTx/>
              <a:buChar char="•"/>
            </a:pPr>
            <a:r>
              <a:rPr lang="en-NZ" sz="3200" dirty="0">
                <a:latin typeface="Calibri" pitchFamily="34" charset="0"/>
              </a:rPr>
              <a:t>Save Sentinel Beach issues will continue.</a:t>
            </a:r>
          </a:p>
          <a:p>
            <a:pPr>
              <a:buFontTx/>
              <a:buChar char="•"/>
            </a:pPr>
            <a:endParaRPr lang="en-NZ" sz="3200" dirty="0">
              <a:latin typeface="Calibri" pitchFamily="34" charset="0"/>
            </a:endParaRPr>
          </a:p>
          <a:p>
            <a:endParaRPr lang="en-NZ" sz="3200" dirty="0">
              <a:latin typeface="Calibr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algn="ctr">
              <a:defRPr/>
            </a:pPr>
            <a:r>
              <a:rPr lang="en-NZ" b="1" dirty="0">
                <a:effectLst>
                  <a:outerShdw blurRad="38100" dist="38100" dir="2700000" algn="tl">
                    <a:srgbClr val="FFFFFF"/>
                  </a:outerShdw>
                </a:effectLst>
                <a:latin typeface="Calibri" pitchFamily="34" charset="0"/>
              </a:rPr>
              <a:t>Please Donate </a:t>
            </a:r>
            <a:r>
              <a:rPr lang="en-NZ" b="1" dirty="0" err="1">
                <a:effectLst>
                  <a:outerShdw blurRad="38100" dist="38100" dir="2700000" algn="tl">
                    <a:srgbClr val="FFFFFF"/>
                  </a:outerShdw>
                </a:effectLst>
                <a:latin typeface="Calibri" pitchFamily="34" charset="0"/>
              </a:rPr>
              <a:t>Donate</a:t>
            </a:r>
            <a:r>
              <a:rPr lang="en-NZ" b="1" dirty="0">
                <a:effectLst>
                  <a:outerShdw blurRad="38100" dist="38100" dir="2700000" algn="tl">
                    <a:srgbClr val="FFFFFF"/>
                  </a:outerShdw>
                </a:effectLst>
                <a:latin typeface="Calibri" pitchFamily="34" charset="0"/>
              </a:rPr>
              <a:t> </a:t>
            </a:r>
            <a:r>
              <a:rPr lang="en-NZ" b="1" dirty="0" err="1">
                <a:effectLst>
                  <a:outerShdw blurRad="38100" dist="38100" dir="2700000" algn="tl">
                    <a:srgbClr val="FFFFFF"/>
                  </a:outerShdw>
                </a:effectLst>
                <a:latin typeface="Calibri" pitchFamily="34" charset="0"/>
              </a:rPr>
              <a:t>Donate</a:t>
            </a:r>
            <a:r>
              <a:rPr lang="en-NZ" b="1" dirty="0">
                <a:effectLst>
                  <a:outerShdw blurRad="38100" dist="38100" dir="2700000" algn="tl">
                    <a:srgbClr val="FFFFFF"/>
                  </a:outerShdw>
                </a:effectLst>
                <a:latin typeface="Calibri" pitchFamily="34" charset="0"/>
              </a:rPr>
              <a:t> </a:t>
            </a:r>
            <a:endParaRPr lang="en-GB" b="1" dirty="0">
              <a:effectLst>
                <a:outerShdw blurRad="38100" dist="38100" dir="2700000" algn="tl">
                  <a:srgbClr val="FFFFFF"/>
                </a:outerShdw>
              </a:effectLst>
              <a:latin typeface="Calibri" pitchFamily="34" charset="0"/>
            </a:endParaRPr>
          </a:p>
        </p:txBody>
      </p:sp>
      <p:sp>
        <p:nvSpPr>
          <p:cNvPr id="38915" name="Rectangle 3"/>
          <p:cNvSpPr>
            <a:spLocks noGrp="1"/>
          </p:cNvSpPr>
          <p:nvPr>
            <p:ph type="body" idx="1"/>
          </p:nvPr>
        </p:nvSpPr>
        <p:spPr>
          <a:xfrm>
            <a:off x="825500" y="1381125"/>
            <a:ext cx="10515600" cy="4351338"/>
          </a:xfrm>
        </p:spPr>
        <p:txBody>
          <a:bodyPr/>
          <a:lstStyle/>
          <a:p>
            <a:r>
              <a:rPr lang="en-NZ" sz="3200" dirty="0"/>
              <a:t>We have no financial resources apart from donations, our time is unpaid, we need funds to effectively address these issues, court filing charges and expert evidence is needed.</a:t>
            </a:r>
          </a:p>
          <a:p>
            <a:endParaRPr lang="en-NZ" sz="3200" dirty="0"/>
          </a:p>
          <a:p>
            <a:r>
              <a:rPr lang="en-NZ" sz="3200" dirty="0"/>
              <a:t>If you donate funds to a cause they will only be used for that cause, please note on your donation where it is to go.  If you know people who are in a position to give, perhaps anonymously please suggest they do so.</a:t>
            </a:r>
            <a:endParaRPr lang="en-GB" sz="3200" dirty="0"/>
          </a:p>
        </p:txBody>
      </p:sp>
      <p:pic>
        <p:nvPicPr>
          <p:cNvPr id="38916" name="Picture 1"/>
          <p:cNvPicPr>
            <a:picLocks noChangeAspect="1"/>
          </p:cNvPicPr>
          <p:nvPr/>
        </p:nvPicPr>
        <p:blipFill>
          <a:blip r:embed="rId3"/>
          <a:srcRect/>
          <a:stretch>
            <a:fillRect/>
          </a:stretch>
        </p:blipFill>
        <p:spPr bwMode="auto">
          <a:xfrm>
            <a:off x="7115175" y="5295900"/>
            <a:ext cx="486092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pPr algn="ctr">
              <a:defRPr/>
            </a:pPr>
            <a:r>
              <a:rPr lang="en-NZ" b="1">
                <a:effectLst>
                  <a:outerShdw blurRad="38100" dist="38100" dir="2700000" algn="tl">
                    <a:srgbClr val="FFFFFF"/>
                  </a:outerShdw>
                </a:effectLst>
                <a:latin typeface="Calibri" pitchFamily="34" charset="0"/>
              </a:rPr>
              <a:t>AGM</a:t>
            </a:r>
            <a:endParaRPr lang="en-GB" b="1">
              <a:effectLst>
                <a:outerShdw blurRad="38100" dist="38100" dir="2700000" algn="tl">
                  <a:srgbClr val="FFFFFF"/>
                </a:outerShdw>
              </a:effectLst>
              <a:latin typeface="Calibri" pitchFamily="34" charset="0"/>
            </a:endParaRPr>
          </a:p>
        </p:txBody>
      </p:sp>
      <p:sp>
        <p:nvSpPr>
          <p:cNvPr id="39939" name="Rectangle 3"/>
          <p:cNvSpPr>
            <a:spLocks noGrp="1"/>
          </p:cNvSpPr>
          <p:nvPr>
            <p:ph type="body" idx="4294967295"/>
          </p:nvPr>
        </p:nvSpPr>
        <p:spPr>
          <a:xfrm>
            <a:off x="1084808" y="1690688"/>
            <a:ext cx="10515600" cy="4351338"/>
          </a:xfrm>
        </p:spPr>
        <p:txBody>
          <a:bodyPr/>
          <a:lstStyle/>
          <a:p>
            <a:r>
              <a:rPr lang="en-NZ" b="1" dirty="0"/>
              <a:t>Now we have the formal part of the AGM</a:t>
            </a:r>
          </a:p>
          <a:p>
            <a:r>
              <a:rPr lang="en-NZ" b="1" dirty="0"/>
              <a:t>Please stay so we have a quorum</a:t>
            </a:r>
          </a:p>
          <a:p>
            <a:r>
              <a:rPr lang="en-NZ" b="1" dirty="0"/>
              <a:t>Otherwise, thanks for coming tonight, we really appreciate your interest in the suburb we all share </a:t>
            </a:r>
            <a:r>
              <a:rPr lang="en-NZ" b="1"/>
              <a:t>and enjoy.</a:t>
            </a:r>
            <a:endParaRPr lang="en-NZ" b="1" dirty="0"/>
          </a:p>
          <a:p>
            <a:r>
              <a:rPr lang="en-NZ" b="1" dirty="0"/>
              <a:t>Good night, and thanks.</a:t>
            </a:r>
            <a:endParaRPr lang="en-GB" b="1" dirty="0"/>
          </a:p>
        </p:txBody>
      </p:sp>
      <p:pic>
        <p:nvPicPr>
          <p:cNvPr id="39940" name="Picture 1"/>
          <p:cNvPicPr>
            <a:picLocks noChangeAspect="1"/>
          </p:cNvPicPr>
          <p:nvPr/>
        </p:nvPicPr>
        <p:blipFill>
          <a:blip r:embed="rId3"/>
          <a:srcRect/>
          <a:stretch>
            <a:fillRect/>
          </a:stretch>
        </p:blipFill>
        <p:spPr bwMode="auto">
          <a:xfrm>
            <a:off x="4692697" y="4325938"/>
            <a:ext cx="6788150" cy="18510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95375" y="1581150"/>
            <a:ext cx="9390063" cy="3671888"/>
          </a:xfrm>
          <a:prstGeom prst="rect">
            <a:avLst/>
          </a:prstGeom>
          <a:noFill/>
          <a:ln w="9525">
            <a:noFill/>
            <a:miter lim="800000"/>
            <a:headEnd/>
            <a:tailEnd/>
          </a:ln>
        </p:spPr>
        <p:txBody>
          <a:bodyPr>
            <a:spAutoFit/>
          </a:bodyPr>
          <a:lstStyle/>
          <a:p>
            <a:pPr indent="720725">
              <a:lnSpc>
                <a:spcPct val="80000"/>
              </a:lnSpc>
              <a:spcBef>
                <a:spcPts val="1000"/>
              </a:spcBef>
              <a:buFont typeface="Arial" charset="0"/>
              <a:buChar char="•"/>
              <a:tabLst>
                <a:tab pos="720725" algn="l"/>
              </a:tabLst>
            </a:pPr>
            <a:r>
              <a:rPr lang="en-NZ" sz="2800"/>
              <a:t>Agenda preparation, minute taking, website updating, 	PowerPoint preparation and membership list 	maintenance. </a:t>
            </a:r>
          </a:p>
          <a:p>
            <a:pPr indent="720725">
              <a:lnSpc>
                <a:spcPct val="80000"/>
              </a:lnSpc>
              <a:spcBef>
                <a:spcPts val="1000"/>
              </a:spcBef>
              <a:buFont typeface="Arial" charset="0"/>
              <a:buChar char="•"/>
              <a:tabLst>
                <a:tab pos="720725" algn="l"/>
              </a:tabLst>
            </a:pPr>
            <a:endParaRPr lang="en-NZ" sz="2800"/>
          </a:p>
          <a:p>
            <a:pPr indent="720725">
              <a:lnSpc>
                <a:spcPct val="80000"/>
              </a:lnSpc>
              <a:spcBef>
                <a:spcPts val="1000"/>
              </a:spcBef>
              <a:buFont typeface="Arial" charset="0"/>
              <a:buChar char="•"/>
              <a:tabLst>
                <a:tab pos="720725" algn="l"/>
              </a:tabLst>
            </a:pPr>
            <a:r>
              <a:rPr lang="en-NZ" sz="2800"/>
              <a:t>Weekly the input would be light but there are busy 	periods (e.g. around AGM). Computer skills would be 	helpful. </a:t>
            </a:r>
          </a:p>
          <a:p>
            <a:pPr indent="720725">
              <a:lnSpc>
                <a:spcPct val="80000"/>
              </a:lnSpc>
              <a:spcBef>
                <a:spcPts val="1000"/>
              </a:spcBef>
              <a:buFont typeface="Arial" charset="0"/>
              <a:buChar char="•"/>
              <a:tabLst>
                <a:tab pos="720725" algn="l"/>
              </a:tabLst>
            </a:pPr>
            <a:endParaRPr lang="en-NZ" sz="2800"/>
          </a:p>
          <a:p>
            <a:pPr indent="720725">
              <a:lnSpc>
                <a:spcPct val="80000"/>
              </a:lnSpc>
              <a:spcBef>
                <a:spcPts val="1000"/>
              </a:spcBef>
              <a:buFont typeface="Arial" charset="0"/>
              <a:buChar char="•"/>
              <a:tabLst>
                <a:tab pos="720725" algn="l"/>
              </a:tabLst>
            </a:pPr>
            <a:r>
              <a:rPr lang="en-NZ" sz="2800"/>
              <a:t>Contact a committee member or email.</a:t>
            </a:r>
            <a:endParaRPr lang="en-AU" sz="2800"/>
          </a:p>
        </p:txBody>
      </p:sp>
      <p:sp>
        <p:nvSpPr>
          <p:cNvPr id="18435" name="Text Box 3"/>
          <p:cNvSpPr txBox="1">
            <a:spLocks noChangeArrowheads="1"/>
          </p:cNvSpPr>
          <p:nvPr/>
        </p:nvSpPr>
        <p:spPr bwMode="auto">
          <a:xfrm>
            <a:off x="3481388" y="641350"/>
            <a:ext cx="3608387" cy="641350"/>
          </a:xfrm>
          <a:prstGeom prst="rect">
            <a:avLst/>
          </a:prstGeom>
          <a:noFill/>
          <a:ln w="9525">
            <a:noFill/>
            <a:miter lim="800000"/>
            <a:headEnd/>
            <a:tailEnd/>
          </a:ln>
        </p:spPr>
        <p:txBody>
          <a:bodyPr>
            <a:spAutoFit/>
          </a:bodyPr>
          <a:lstStyle/>
          <a:p>
            <a:pPr algn="ctr"/>
            <a:r>
              <a:rPr lang="en-NZ" sz="3600" b="1">
                <a:latin typeface="Calibri" pitchFamily="34" charset="0"/>
              </a:rPr>
              <a:t>Secretary Wanted</a:t>
            </a:r>
            <a:endParaRPr lang="en-GB" sz="3600" b="1">
              <a:latin typeface="Calibri" pitchFamily="34" charset="0"/>
            </a:endParaRPr>
          </a:p>
        </p:txBody>
      </p:sp>
      <p:pic>
        <p:nvPicPr>
          <p:cNvPr id="18436" name="Picture 1"/>
          <p:cNvPicPr>
            <a:picLocks noChangeAspect="1"/>
          </p:cNvPicPr>
          <p:nvPr/>
        </p:nvPicPr>
        <p:blipFill>
          <a:blip r:embed="rId3"/>
          <a:srcRect/>
          <a:stretch>
            <a:fillRect/>
          </a:stretch>
        </p:blipFill>
        <p:spPr bwMode="auto">
          <a:xfrm>
            <a:off x="8174038" y="5291138"/>
            <a:ext cx="3711575" cy="10541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8" name="Picture 1"/>
          <p:cNvPicPr>
            <a:picLocks noChangeAspect="1"/>
          </p:cNvPicPr>
          <p:nvPr/>
        </p:nvPicPr>
        <p:blipFill>
          <a:blip r:embed="rId3"/>
          <a:srcRect/>
          <a:stretch>
            <a:fillRect/>
          </a:stretch>
        </p:blipFill>
        <p:spPr bwMode="auto">
          <a:xfrm>
            <a:off x="1689100" y="274638"/>
            <a:ext cx="8728075" cy="1747837"/>
          </a:xfrm>
          <a:prstGeom prst="rect">
            <a:avLst/>
          </a:prstGeom>
          <a:noFill/>
          <a:ln w="9525">
            <a:noFill/>
            <a:miter lim="800000"/>
            <a:headEnd/>
            <a:tailEnd/>
          </a:ln>
        </p:spPr>
      </p:pic>
      <p:sp>
        <p:nvSpPr>
          <p:cNvPr id="3" name="TextBox 2"/>
          <p:cNvSpPr txBox="1">
            <a:spLocks noChangeArrowheads="1"/>
          </p:cNvSpPr>
          <p:nvPr/>
        </p:nvSpPr>
        <p:spPr bwMode="auto">
          <a:xfrm>
            <a:off x="3003550" y="2462213"/>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sp>
        <p:nvSpPr>
          <p:cNvPr id="19460" name="Text Box 4"/>
          <p:cNvSpPr txBox="1">
            <a:spLocks noChangeArrowheads="1"/>
          </p:cNvSpPr>
          <p:nvPr/>
        </p:nvSpPr>
        <p:spPr bwMode="auto">
          <a:xfrm>
            <a:off x="2973388" y="3463925"/>
            <a:ext cx="5932487" cy="2123658"/>
          </a:xfrm>
          <a:prstGeom prst="rect">
            <a:avLst/>
          </a:prstGeom>
          <a:noFill/>
          <a:ln w="9525">
            <a:noFill/>
            <a:miter lim="800000"/>
            <a:headEnd/>
            <a:tailEnd/>
          </a:ln>
        </p:spPr>
        <p:txBody>
          <a:bodyPr>
            <a:spAutoFit/>
          </a:bodyPr>
          <a:lstStyle/>
          <a:p>
            <a:pPr>
              <a:spcBef>
                <a:spcPct val="50000"/>
              </a:spcBef>
            </a:pPr>
            <a:r>
              <a:rPr lang="en-NZ" sz="2400" dirty="0"/>
              <a:t>Northern Slopes Walking Cycling</a:t>
            </a:r>
          </a:p>
          <a:p>
            <a:pPr>
              <a:spcBef>
                <a:spcPct val="50000"/>
              </a:spcBef>
            </a:pPr>
            <a:r>
              <a:rPr lang="en-NZ" sz="2400" dirty="0" err="1"/>
              <a:t>Sarsfield</a:t>
            </a:r>
            <a:r>
              <a:rPr lang="en-NZ" sz="2400" dirty="0"/>
              <a:t> Street – Curran Street</a:t>
            </a:r>
          </a:p>
          <a:p>
            <a:pPr>
              <a:spcBef>
                <a:spcPct val="50000"/>
              </a:spcBef>
            </a:pPr>
            <a:r>
              <a:rPr lang="en-NZ" sz="2400" dirty="0"/>
              <a:t>Curran / </a:t>
            </a:r>
            <a:r>
              <a:rPr lang="en-NZ" sz="2400" dirty="0" err="1"/>
              <a:t>Sarsfield</a:t>
            </a:r>
            <a:r>
              <a:rPr lang="en-NZ" sz="2400" dirty="0"/>
              <a:t> Intersection</a:t>
            </a:r>
          </a:p>
          <a:p>
            <a:pPr>
              <a:spcBef>
                <a:spcPct val="50000"/>
              </a:spcBef>
            </a:pPr>
            <a:r>
              <a:rPr lang="en-NZ" sz="2400" dirty="0" err="1"/>
              <a:t>Jervois</a:t>
            </a:r>
            <a:r>
              <a:rPr lang="en-NZ" sz="2400" dirty="0"/>
              <a:t> Road Changes</a:t>
            </a:r>
            <a:endParaRPr lang="en-GB" sz="2400" dirty="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1506" name="Picture 1"/>
          <p:cNvPicPr>
            <a:picLocks noChangeAspect="1"/>
          </p:cNvPicPr>
          <p:nvPr/>
        </p:nvPicPr>
        <p:blipFill>
          <a:blip r:embed="rId3"/>
          <a:srcRect/>
          <a:stretch>
            <a:fillRect/>
          </a:stretch>
        </p:blipFill>
        <p:spPr bwMode="auto">
          <a:xfrm>
            <a:off x="1773238" y="4887913"/>
            <a:ext cx="7689850" cy="1539875"/>
          </a:xfrm>
          <a:prstGeom prst="rect">
            <a:avLst/>
          </a:prstGeom>
          <a:noFill/>
          <a:ln w="9525">
            <a:noFill/>
            <a:miter lim="800000"/>
            <a:headEnd/>
            <a:tailEnd/>
          </a:ln>
        </p:spPr>
      </p:pic>
      <p:sp>
        <p:nvSpPr>
          <p:cNvPr id="3" name="TextBox 2"/>
          <p:cNvSpPr txBox="1">
            <a:spLocks noChangeArrowheads="1"/>
          </p:cNvSpPr>
          <p:nvPr/>
        </p:nvSpPr>
        <p:spPr bwMode="auto">
          <a:xfrm>
            <a:off x="2962275" y="522288"/>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sp>
        <p:nvSpPr>
          <p:cNvPr id="21508" name="Text Box 4"/>
          <p:cNvSpPr txBox="1">
            <a:spLocks noChangeArrowheads="1"/>
          </p:cNvSpPr>
          <p:nvPr/>
        </p:nvSpPr>
        <p:spPr bwMode="auto">
          <a:xfrm>
            <a:off x="2932113" y="1635125"/>
            <a:ext cx="5932487" cy="2492990"/>
          </a:xfrm>
          <a:prstGeom prst="rect">
            <a:avLst/>
          </a:prstGeom>
          <a:noFill/>
          <a:ln w="9525">
            <a:noFill/>
            <a:miter lim="800000"/>
            <a:headEnd/>
            <a:tailEnd/>
          </a:ln>
        </p:spPr>
        <p:txBody>
          <a:bodyPr>
            <a:spAutoFit/>
          </a:bodyPr>
          <a:lstStyle/>
          <a:p>
            <a:pPr>
              <a:spcBef>
                <a:spcPct val="50000"/>
              </a:spcBef>
            </a:pPr>
            <a:r>
              <a:rPr lang="en-NZ" sz="2400" dirty="0"/>
              <a:t>Northern Slopes</a:t>
            </a:r>
          </a:p>
          <a:p>
            <a:pPr>
              <a:spcBef>
                <a:spcPct val="50000"/>
              </a:spcBef>
            </a:pPr>
            <a:r>
              <a:rPr lang="en-NZ" sz="2400" dirty="0"/>
              <a:t>Not losing any Car Parks</a:t>
            </a:r>
          </a:p>
          <a:p>
            <a:pPr>
              <a:spcBef>
                <a:spcPct val="50000"/>
              </a:spcBef>
            </a:pPr>
            <a:r>
              <a:rPr lang="en-NZ" sz="2400" dirty="0"/>
              <a:t>5 humps instead of mid-block treatments </a:t>
            </a:r>
          </a:p>
          <a:p>
            <a:pPr>
              <a:spcBef>
                <a:spcPct val="50000"/>
              </a:spcBef>
            </a:pPr>
            <a:r>
              <a:rPr lang="en-NZ" sz="2400" dirty="0"/>
              <a:t>Retained full width exits to </a:t>
            </a:r>
            <a:r>
              <a:rPr lang="en-NZ" sz="2400" dirty="0" err="1"/>
              <a:t>Jervois</a:t>
            </a:r>
            <a:r>
              <a:rPr lang="en-NZ" sz="2400" dirty="0"/>
              <a:t> Road, thus retaining unimpeded left turns.</a:t>
            </a:r>
            <a:endParaRPr lang="en-GB" sz="2400" dirty="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3554" name="Picture 1"/>
          <p:cNvPicPr>
            <a:picLocks noChangeAspect="1"/>
          </p:cNvPicPr>
          <p:nvPr/>
        </p:nvPicPr>
        <p:blipFill>
          <a:blip r:embed="rId3"/>
          <a:srcRect/>
          <a:stretch>
            <a:fillRect/>
          </a:stretch>
        </p:blipFill>
        <p:spPr bwMode="auto">
          <a:xfrm>
            <a:off x="1689100" y="274638"/>
            <a:ext cx="8728075" cy="1747837"/>
          </a:xfrm>
          <a:prstGeom prst="rect">
            <a:avLst/>
          </a:prstGeom>
          <a:noFill/>
          <a:ln w="9525">
            <a:noFill/>
            <a:miter lim="800000"/>
            <a:headEnd/>
            <a:tailEnd/>
          </a:ln>
        </p:spPr>
      </p:pic>
      <p:sp>
        <p:nvSpPr>
          <p:cNvPr id="3" name="TextBox 2"/>
          <p:cNvSpPr txBox="1">
            <a:spLocks noChangeArrowheads="1"/>
          </p:cNvSpPr>
          <p:nvPr/>
        </p:nvSpPr>
        <p:spPr bwMode="auto">
          <a:xfrm>
            <a:off x="3003550" y="2462213"/>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sp>
        <p:nvSpPr>
          <p:cNvPr id="23556" name="Text Box 4"/>
          <p:cNvSpPr txBox="1">
            <a:spLocks noChangeArrowheads="1"/>
          </p:cNvSpPr>
          <p:nvPr/>
        </p:nvSpPr>
        <p:spPr bwMode="auto">
          <a:xfrm>
            <a:off x="1200150" y="3589338"/>
            <a:ext cx="5308600" cy="1569660"/>
          </a:xfrm>
          <a:prstGeom prst="rect">
            <a:avLst/>
          </a:prstGeom>
          <a:noFill/>
          <a:ln w="9525">
            <a:noFill/>
            <a:miter lim="800000"/>
            <a:headEnd/>
            <a:tailEnd/>
          </a:ln>
        </p:spPr>
        <p:txBody>
          <a:bodyPr>
            <a:spAutoFit/>
          </a:bodyPr>
          <a:lstStyle/>
          <a:p>
            <a:pPr>
              <a:spcBef>
                <a:spcPct val="50000"/>
              </a:spcBef>
            </a:pPr>
            <a:r>
              <a:rPr lang="en-NZ" sz="2400" dirty="0" err="1"/>
              <a:t>Sarsfield</a:t>
            </a:r>
            <a:r>
              <a:rPr lang="en-NZ" sz="2400" dirty="0"/>
              <a:t> Street speed humps</a:t>
            </a:r>
          </a:p>
          <a:p>
            <a:pPr>
              <a:spcBef>
                <a:spcPct val="50000"/>
              </a:spcBef>
            </a:pPr>
            <a:r>
              <a:rPr lang="en-NZ" sz="2400" dirty="0"/>
              <a:t>End treatments on side streets</a:t>
            </a:r>
          </a:p>
          <a:p>
            <a:pPr>
              <a:spcBef>
                <a:spcPct val="50000"/>
              </a:spcBef>
            </a:pPr>
            <a:r>
              <a:rPr lang="en-NZ" sz="2400" dirty="0"/>
              <a:t>Re-designed Curran St Intersection</a:t>
            </a:r>
            <a:endParaRPr lang="en-GB" sz="2400" dirty="0"/>
          </a:p>
        </p:txBody>
      </p:sp>
      <p:pic>
        <p:nvPicPr>
          <p:cNvPr id="23557" name="Picture 5"/>
          <p:cNvPicPr>
            <a:picLocks noChangeAspect="1" noChangeArrowheads="1"/>
          </p:cNvPicPr>
          <p:nvPr/>
        </p:nvPicPr>
        <p:blipFill>
          <a:blip r:embed="rId4"/>
          <a:srcRect/>
          <a:stretch>
            <a:fillRect/>
          </a:stretch>
        </p:blipFill>
        <p:spPr bwMode="auto">
          <a:xfrm>
            <a:off x="6789738" y="3228975"/>
            <a:ext cx="4776787" cy="34051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482" name="Picture 1"/>
          <p:cNvPicPr>
            <a:picLocks noChangeAspect="1"/>
          </p:cNvPicPr>
          <p:nvPr/>
        </p:nvPicPr>
        <p:blipFill>
          <a:blip r:embed="rId3"/>
          <a:srcRect/>
          <a:stretch>
            <a:fillRect/>
          </a:stretch>
        </p:blipFill>
        <p:spPr bwMode="auto">
          <a:xfrm>
            <a:off x="1689100" y="274638"/>
            <a:ext cx="8728075" cy="1747837"/>
          </a:xfrm>
          <a:prstGeom prst="rect">
            <a:avLst/>
          </a:prstGeom>
          <a:noFill/>
          <a:ln w="9525">
            <a:noFill/>
            <a:miter lim="800000"/>
            <a:headEnd/>
            <a:tailEnd/>
          </a:ln>
        </p:spPr>
      </p:pic>
      <p:sp>
        <p:nvSpPr>
          <p:cNvPr id="3" name="TextBox 2"/>
          <p:cNvSpPr txBox="1">
            <a:spLocks noChangeArrowheads="1"/>
          </p:cNvSpPr>
          <p:nvPr/>
        </p:nvSpPr>
        <p:spPr bwMode="auto">
          <a:xfrm>
            <a:off x="3003550" y="2462213"/>
            <a:ext cx="5808663" cy="1311275"/>
          </a:xfrm>
          <a:prstGeom prst="rect">
            <a:avLst/>
          </a:prstGeom>
          <a:noFill/>
          <a:ln w="9525">
            <a:noFill/>
            <a:miter lim="800000"/>
            <a:headEnd/>
            <a:tailEnd/>
          </a:ln>
        </p:spPr>
        <p:txBody>
          <a:bodyPr>
            <a:spAutoFit/>
          </a:bodyPr>
          <a:lstStyle/>
          <a:p>
            <a:pPr algn="ctr">
              <a:defRPr/>
            </a:pPr>
            <a:r>
              <a:rPr lang="en-AU" sz="4400" b="1" dirty="0">
                <a:effectLst>
                  <a:outerShdw blurRad="38100" dist="38100" dir="2700000" algn="tl">
                    <a:srgbClr val="FFFFFF"/>
                  </a:outerShdw>
                </a:effectLst>
                <a:latin typeface="Calibri" pitchFamily="34" charset="0"/>
              </a:rPr>
              <a:t>Traffic Jervois Rd</a:t>
            </a:r>
            <a:endParaRPr lang="en-AU" sz="3600" b="1" dirty="0">
              <a:effectLst>
                <a:outerShdw blurRad="38100" dist="38100" dir="2700000" algn="tl">
                  <a:srgbClr val="FFFFFF"/>
                </a:outerShdw>
              </a:effectLst>
              <a:latin typeface="Calibri" pitchFamily="34" charset="0"/>
            </a:endParaRPr>
          </a:p>
          <a:p>
            <a:pPr algn="ctr">
              <a:defRPr/>
            </a:pPr>
            <a:endParaRPr lang="en-NZ" sz="3600" b="1" dirty="0">
              <a:effectLst>
                <a:outerShdw blurRad="38100" dist="38100" dir="2700000" algn="tl">
                  <a:srgbClr val="FFFFFF"/>
                </a:outerShdw>
              </a:effectLst>
              <a:latin typeface="Calibri" pitchFamily="34" charset="0"/>
            </a:endParaRPr>
          </a:p>
        </p:txBody>
      </p:sp>
      <p:sp>
        <p:nvSpPr>
          <p:cNvPr id="20484" name="Text Box 4"/>
          <p:cNvSpPr txBox="1">
            <a:spLocks noChangeArrowheads="1"/>
          </p:cNvSpPr>
          <p:nvPr/>
        </p:nvSpPr>
        <p:spPr bwMode="auto">
          <a:xfrm>
            <a:off x="1996531" y="3281671"/>
            <a:ext cx="7510462" cy="1754326"/>
          </a:xfrm>
          <a:prstGeom prst="rect">
            <a:avLst/>
          </a:prstGeom>
          <a:noFill/>
          <a:ln w="9525">
            <a:noFill/>
            <a:miter lim="800000"/>
            <a:headEnd/>
            <a:tailEnd/>
          </a:ln>
        </p:spPr>
        <p:txBody>
          <a:bodyPr>
            <a:spAutoFit/>
          </a:bodyPr>
          <a:lstStyle/>
          <a:p>
            <a:pPr>
              <a:spcBef>
                <a:spcPct val="50000"/>
              </a:spcBef>
            </a:pPr>
            <a:r>
              <a:rPr lang="en-NZ" sz="2400" dirty="0"/>
              <a:t>Walking and cycling safety improvements Government policy, supported, and funded.</a:t>
            </a:r>
          </a:p>
          <a:p>
            <a:pPr>
              <a:spcBef>
                <a:spcPct val="50000"/>
              </a:spcBef>
            </a:pPr>
            <a:r>
              <a:rPr lang="en-NZ" sz="2400" dirty="0"/>
              <a:t>AT are required by law to consult but there is no formal resource consenting process.  </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4578" name="Picture 1"/>
          <p:cNvPicPr>
            <a:picLocks noChangeAspect="1"/>
          </p:cNvPicPr>
          <p:nvPr/>
        </p:nvPicPr>
        <p:blipFill>
          <a:blip r:embed="rId3"/>
          <a:srcRect/>
          <a:stretch>
            <a:fillRect/>
          </a:stretch>
        </p:blipFill>
        <p:spPr bwMode="auto">
          <a:xfrm>
            <a:off x="401638" y="5238750"/>
            <a:ext cx="6054725" cy="1398588"/>
          </a:xfrm>
          <a:prstGeom prst="rect">
            <a:avLst/>
          </a:prstGeom>
          <a:noFill/>
          <a:ln w="9525">
            <a:noFill/>
            <a:miter lim="800000"/>
            <a:headEnd/>
            <a:tailEnd/>
          </a:ln>
        </p:spPr>
      </p:pic>
      <p:sp>
        <p:nvSpPr>
          <p:cNvPr id="3" name="TextBox 2"/>
          <p:cNvSpPr txBox="1">
            <a:spLocks noChangeArrowheads="1"/>
          </p:cNvSpPr>
          <p:nvPr/>
        </p:nvSpPr>
        <p:spPr bwMode="auto">
          <a:xfrm>
            <a:off x="2781300" y="273050"/>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sp>
        <p:nvSpPr>
          <p:cNvPr id="24580" name="Text Box 4"/>
          <p:cNvSpPr txBox="1">
            <a:spLocks noChangeArrowheads="1"/>
          </p:cNvSpPr>
          <p:nvPr/>
        </p:nvSpPr>
        <p:spPr bwMode="auto">
          <a:xfrm>
            <a:off x="660400" y="1412875"/>
            <a:ext cx="5308600" cy="3785652"/>
          </a:xfrm>
          <a:prstGeom prst="rect">
            <a:avLst/>
          </a:prstGeom>
          <a:noFill/>
          <a:ln w="9525">
            <a:noFill/>
            <a:miter lim="800000"/>
            <a:headEnd/>
            <a:tailEnd/>
          </a:ln>
        </p:spPr>
        <p:txBody>
          <a:bodyPr>
            <a:spAutoFit/>
          </a:bodyPr>
          <a:lstStyle/>
          <a:p>
            <a:pPr>
              <a:spcBef>
                <a:spcPct val="50000"/>
              </a:spcBef>
            </a:pPr>
            <a:r>
              <a:rPr lang="en-NZ" sz="2400" dirty="0" err="1"/>
              <a:t>Jervois</a:t>
            </a:r>
            <a:r>
              <a:rPr lang="en-NZ" sz="2400" dirty="0"/>
              <a:t> Road </a:t>
            </a:r>
          </a:p>
          <a:p>
            <a:pPr>
              <a:spcBef>
                <a:spcPct val="50000"/>
              </a:spcBef>
            </a:pPr>
            <a:r>
              <a:rPr lang="en-NZ" sz="2400" dirty="0"/>
              <a:t>Feedback from residents</a:t>
            </a:r>
          </a:p>
          <a:p>
            <a:pPr>
              <a:spcBef>
                <a:spcPct val="50000"/>
              </a:spcBef>
            </a:pPr>
            <a:r>
              <a:rPr lang="en-NZ" sz="2400" dirty="0"/>
              <a:t>Must haves?</a:t>
            </a:r>
          </a:p>
          <a:p>
            <a:pPr>
              <a:spcBef>
                <a:spcPct val="50000"/>
              </a:spcBef>
            </a:pPr>
            <a:r>
              <a:rPr lang="en-NZ" sz="2400" dirty="0"/>
              <a:t>Must not have?</a:t>
            </a:r>
          </a:p>
          <a:p>
            <a:pPr>
              <a:spcBef>
                <a:spcPct val="50000"/>
              </a:spcBef>
            </a:pPr>
            <a:r>
              <a:rPr lang="en-NZ" sz="2400" dirty="0"/>
              <a:t>Suggestions?</a:t>
            </a:r>
          </a:p>
          <a:p>
            <a:pPr>
              <a:spcBef>
                <a:spcPct val="50000"/>
              </a:spcBef>
            </a:pPr>
            <a:r>
              <a:rPr lang="en-NZ" sz="2400" dirty="0"/>
              <a:t>We want a vibrant shopping </a:t>
            </a:r>
          </a:p>
          <a:p>
            <a:pPr>
              <a:spcBef>
                <a:spcPct val="50000"/>
              </a:spcBef>
            </a:pPr>
            <a:r>
              <a:rPr lang="en-NZ" sz="2400" dirty="0"/>
              <a:t>area that services residents.</a:t>
            </a:r>
          </a:p>
        </p:txBody>
      </p:sp>
      <p:pic>
        <p:nvPicPr>
          <p:cNvPr id="24581" name="Picture 6"/>
          <p:cNvPicPr>
            <a:picLocks noChangeAspect="1" noChangeArrowheads="1"/>
          </p:cNvPicPr>
          <p:nvPr/>
        </p:nvPicPr>
        <p:blipFill>
          <a:blip r:embed="rId4"/>
          <a:srcRect/>
          <a:stretch>
            <a:fillRect/>
          </a:stretch>
        </p:blipFill>
        <p:spPr bwMode="auto">
          <a:xfrm>
            <a:off x="4951413" y="1093788"/>
            <a:ext cx="6953250" cy="37480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781300" y="273050"/>
            <a:ext cx="5808663" cy="1311275"/>
          </a:xfrm>
          <a:prstGeom prst="rect">
            <a:avLst/>
          </a:prstGeom>
          <a:noFill/>
          <a:ln w="9525">
            <a:noFill/>
            <a:miter lim="800000"/>
            <a:headEnd/>
            <a:tailEnd/>
          </a:ln>
        </p:spPr>
        <p:txBody>
          <a:bodyPr>
            <a:spAutoFit/>
          </a:bodyPr>
          <a:lstStyle/>
          <a:p>
            <a:pPr algn="ctr">
              <a:defRPr/>
            </a:pPr>
            <a:r>
              <a:rPr lang="en-AU" sz="4400" b="1">
                <a:effectLst>
                  <a:outerShdw blurRad="38100" dist="38100" dir="2700000" algn="tl">
                    <a:srgbClr val="FFFFFF"/>
                  </a:outerShdw>
                </a:effectLst>
                <a:latin typeface="Calibri" pitchFamily="34" charset="0"/>
              </a:rPr>
              <a:t>Traffic and Roading</a:t>
            </a:r>
            <a:r>
              <a:rPr lang="en-AU" sz="3600" b="1">
                <a:effectLst>
                  <a:outerShdw blurRad="38100" dist="38100" dir="2700000" algn="tl">
                    <a:srgbClr val="FFFFFF"/>
                  </a:outerShdw>
                </a:effectLst>
                <a:latin typeface="Calibri" pitchFamily="34" charset="0"/>
              </a:rPr>
              <a:t> </a:t>
            </a:r>
          </a:p>
          <a:p>
            <a:pPr algn="ctr">
              <a:defRPr/>
            </a:pPr>
            <a:endParaRPr lang="en-NZ" sz="3600" b="1">
              <a:effectLst>
                <a:outerShdw blurRad="38100" dist="38100" dir="2700000" algn="tl">
                  <a:srgbClr val="FFFFFF"/>
                </a:outerShdw>
              </a:effectLst>
              <a:latin typeface="Calibri" pitchFamily="34" charset="0"/>
            </a:endParaRPr>
          </a:p>
        </p:txBody>
      </p:sp>
      <p:pic>
        <p:nvPicPr>
          <p:cNvPr id="25603" name="Picture 6"/>
          <p:cNvPicPr>
            <a:picLocks noChangeAspect="1" noChangeArrowheads="1"/>
          </p:cNvPicPr>
          <p:nvPr/>
        </p:nvPicPr>
        <p:blipFill>
          <a:blip r:embed="rId3"/>
          <a:srcRect/>
          <a:stretch>
            <a:fillRect/>
          </a:stretch>
        </p:blipFill>
        <p:spPr bwMode="auto">
          <a:xfrm>
            <a:off x="1617663" y="965200"/>
            <a:ext cx="9024937" cy="4965700"/>
          </a:xfrm>
          <a:prstGeom prst="rect">
            <a:avLst/>
          </a:prstGeom>
          <a:noFill/>
          <a:ln w="9525">
            <a:noFill/>
            <a:miter lim="800000"/>
            <a:headEnd/>
            <a:tailEnd/>
          </a:ln>
        </p:spPr>
      </p:pic>
      <p:sp>
        <p:nvSpPr>
          <p:cNvPr id="25604" name="Text Box 8"/>
          <p:cNvSpPr txBox="1">
            <a:spLocks noChangeArrowheads="1"/>
          </p:cNvSpPr>
          <p:nvPr/>
        </p:nvSpPr>
        <p:spPr bwMode="auto">
          <a:xfrm>
            <a:off x="1751013" y="6118225"/>
            <a:ext cx="3481387" cy="304800"/>
          </a:xfrm>
          <a:prstGeom prst="rect">
            <a:avLst/>
          </a:prstGeom>
          <a:noFill/>
          <a:ln w="9525">
            <a:noFill/>
            <a:miter lim="800000"/>
            <a:headEnd/>
            <a:tailEnd/>
          </a:ln>
        </p:spPr>
        <p:txBody>
          <a:bodyPr>
            <a:spAutoFit/>
          </a:bodyPr>
          <a:lstStyle/>
          <a:p>
            <a:r>
              <a:rPr lang="en-NZ" sz="1400" b="1"/>
              <a:t>Single Direction Cycleway</a:t>
            </a:r>
            <a:endParaRPr lang="en-GB" sz="1400" b="1"/>
          </a:p>
        </p:txBody>
      </p:sp>
      <p:pic>
        <p:nvPicPr>
          <p:cNvPr id="25605" name="Picture 1"/>
          <p:cNvPicPr>
            <a:picLocks noChangeAspect="1"/>
          </p:cNvPicPr>
          <p:nvPr/>
        </p:nvPicPr>
        <p:blipFill>
          <a:blip r:embed="rId4"/>
          <a:srcRect/>
          <a:stretch>
            <a:fillRect/>
          </a:stretch>
        </p:blipFill>
        <p:spPr bwMode="auto">
          <a:xfrm>
            <a:off x="9061450" y="6134100"/>
            <a:ext cx="2355850" cy="544513"/>
          </a:xfrm>
          <a:prstGeom prst="rect">
            <a:avLst/>
          </a:prstGeom>
          <a:noFill/>
          <a:ln w="9525">
            <a:noFill/>
            <a:miter lim="800000"/>
            <a:headEnd/>
            <a:tailEnd/>
          </a:ln>
        </p:spPr>
      </p:pic>
      <p:pic>
        <p:nvPicPr>
          <p:cNvPr id="25606" name="Picture 1"/>
          <p:cNvPicPr>
            <a:picLocks noChangeAspect="1"/>
          </p:cNvPicPr>
          <p:nvPr/>
        </p:nvPicPr>
        <p:blipFill>
          <a:blip r:embed="rId4"/>
          <a:srcRect/>
          <a:stretch>
            <a:fillRect/>
          </a:stretch>
        </p:blipFill>
        <p:spPr bwMode="auto">
          <a:xfrm>
            <a:off x="9061450" y="6134100"/>
            <a:ext cx="2355850" cy="5445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CC"/>
        </a:lt1>
        <a:dk2>
          <a:srgbClr val="44546A"/>
        </a:dk2>
        <a:lt2>
          <a:srgbClr val="E7E6E6"/>
        </a:lt2>
        <a:accent1>
          <a:srgbClr val="5B9BD5"/>
        </a:accent1>
        <a:accent2>
          <a:srgbClr val="ED7D31"/>
        </a:accent2>
        <a:accent3>
          <a:srgbClr val="FFFFE2"/>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0.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1.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2.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3.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4.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5.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6.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7.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8.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9.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0.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1.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3.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4.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5.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6.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7.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8.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9.xml><?xml version="1.0" encoding="utf-8"?>
<a:themeOverride xmlns:a="http://schemas.openxmlformats.org/drawingml/2006/main">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5826</TotalTime>
  <Words>909</Words>
  <Application>Microsoft Macintosh PowerPoint</Application>
  <PresentationFormat>Widescreen</PresentationFormat>
  <Paragraphs>117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Your Committee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Save Sentinel Beach</vt:lpstr>
      <vt:lpstr>Herne Bay Helicopters</vt:lpstr>
      <vt:lpstr>Sewage and Storm Water Issues </vt:lpstr>
      <vt:lpstr>Sewage and Storm Water Issues</vt:lpstr>
      <vt:lpstr>Sewage and Storm Water Issues</vt:lpstr>
      <vt:lpstr>Storm Water Discharges </vt:lpstr>
      <vt:lpstr>Sewage and Storm Water Issues </vt:lpstr>
      <vt:lpstr>This and Next Year </vt:lpstr>
      <vt:lpstr>Please Donate Donate Donate </vt:lpstr>
      <vt:lpstr>AGM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Diana Schnauer</cp:lastModifiedBy>
  <cp:revision>312</cp:revision>
  <cp:lastPrinted>2016-11-15T05:49:50Z</cp:lastPrinted>
  <dcterms:created xsi:type="dcterms:W3CDTF">2014-11-21T02:16:15Z</dcterms:created>
  <dcterms:modified xsi:type="dcterms:W3CDTF">2020-03-11T03:53:43Z</dcterms:modified>
</cp:coreProperties>
</file>